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3"/>
  </p:notesMasterIdLst>
  <p:sldIdLst>
    <p:sldId id="256" r:id="rId3"/>
    <p:sldId id="257" r:id="rId4"/>
    <p:sldId id="258" r:id="rId5"/>
    <p:sldId id="266" r:id="rId6"/>
    <p:sldId id="267" r:id="rId7"/>
    <p:sldId id="268" r:id="rId8"/>
    <p:sldId id="259" r:id="rId9"/>
    <p:sldId id="260" r:id="rId10"/>
    <p:sldId id="269" r:id="rId11"/>
    <p:sldId id="261" r:id="rId12"/>
    <p:sldId id="270" r:id="rId13"/>
    <p:sldId id="262" r:id="rId14"/>
    <p:sldId id="271" r:id="rId15"/>
    <p:sldId id="272" r:id="rId16"/>
    <p:sldId id="263" r:id="rId17"/>
    <p:sldId id="273" r:id="rId18"/>
    <p:sldId id="274" r:id="rId19"/>
    <p:sldId id="264" r:id="rId20"/>
    <p:sldId id="265" r:id="rId21"/>
    <p:sldId id="275" r:id="rId22"/>
  </p:sldIdLst>
  <p:sldSz cx="9144000" cy="5143500" type="screen16x9"/>
  <p:notesSz cx="6858000" cy="9144000"/>
  <p:embeddedFontLst>
    <p:embeddedFont>
      <p:font typeface="Montserrat" panose="020B0604020202020204" charset="0"/>
      <p:regular r:id="rId24"/>
      <p:bold r:id="rId25"/>
      <p:italic r:id="rId26"/>
      <p:boldItalic r:id="rId27"/>
    </p:embeddedFont>
    <p:embeddedFont>
      <p:font typeface="Montserrat SemiBold" panose="020B0604020202020204" charset="0"/>
      <p:regular r:id="rId28"/>
      <p:bold r:id="rId29"/>
      <p:italic r:id="rId30"/>
      <p:boldItalic r:id="rId31"/>
    </p:embeddedFont>
    <p:embeddedFont>
      <p:font typeface="Source Code Pr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84" autoAdjust="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716c57d0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 name="Google Shape;62;g1716c57d0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13369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16c57d0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716c57d096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16c57d0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716c57d096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3895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16c57d0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716c57d096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0386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9565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1604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716c57d096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1716c57d096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16c57d09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1716c57d096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8165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627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8481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716c57d09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1716c57d096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16c57d09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1716c57d09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16c57d09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1716c57d09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6769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4200"/>
              <a:buNone/>
              <a:defRPr/>
            </a:lvl1pPr>
            <a:lvl2pPr lvl="1" algn="l" rtl="0">
              <a:lnSpc>
                <a:spcPct val="100000"/>
              </a:lnSpc>
              <a:spcBef>
                <a:spcPts val="0"/>
              </a:spcBef>
              <a:spcAft>
                <a:spcPts val="0"/>
              </a:spcAft>
              <a:buSzPts val="4200"/>
              <a:buNone/>
              <a:defRPr/>
            </a:lvl2pPr>
            <a:lvl3pPr lvl="2" algn="l" rtl="0">
              <a:lnSpc>
                <a:spcPct val="100000"/>
              </a:lnSpc>
              <a:spcBef>
                <a:spcPts val="0"/>
              </a:spcBef>
              <a:spcAft>
                <a:spcPts val="0"/>
              </a:spcAft>
              <a:buSzPts val="4200"/>
              <a:buNone/>
              <a:defRPr/>
            </a:lvl3pPr>
            <a:lvl4pPr lvl="3" algn="l" rtl="0">
              <a:lnSpc>
                <a:spcPct val="100000"/>
              </a:lnSpc>
              <a:spcBef>
                <a:spcPts val="0"/>
              </a:spcBef>
              <a:spcAft>
                <a:spcPts val="0"/>
              </a:spcAft>
              <a:buSzPts val="4200"/>
              <a:buNone/>
              <a:defRPr/>
            </a:lvl4pPr>
            <a:lvl5pPr lvl="4" algn="l" rtl="0">
              <a:lnSpc>
                <a:spcPct val="100000"/>
              </a:lnSpc>
              <a:spcBef>
                <a:spcPts val="0"/>
              </a:spcBef>
              <a:spcAft>
                <a:spcPts val="0"/>
              </a:spcAft>
              <a:buSzPts val="4200"/>
              <a:buNone/>
              <a:defRPr/>
            </a:lvl5pPr>
            <a:lvl6pPr lvl="5" algn="l" rtl="0">
              <a:lnSpc>
                <a:spcPct val="100000"/>
              </a:lnSpc>
              <a:spcBef>
                <a:spcPts val="0"/>
              </a:spcBef>
              <a:spcAft>
                <a:spcPts val="0"/>
              </a:spcAft>
              <a:buSzPts val="4200"/>
              <a:buNone/>
              <a:defRPr/>
            </a:lvl6pPr>
            <a:lvl7pPr lvl="6" algn="l" rtl="0">
              <a:lnSpc>
                <a:spcPct val="100000"/>
              </a:lnSpc>
              <a:spcBef>
                <a:spcPts val="0"/>
              </a:spcBef>
              <a:spcAft>
                <a:spcPts val="0"/>
              </a:spcAft>
              <a:buSzPts val="4200"/>
              <a:buNone/>
              <a:defRPr/>
            </a:lvl7pPr>
            <a:lvl8pPr lvl="7" algn="l" rtl="0">
              <a:lnSpc>
                <a:spcPct val="100000"/>
              </a:lnSpc>
              <a:spcBef>
                <a:spcPts val="0"/>
              </a:spcBef>
              <a:spcAft>
                <a:spcPts val="0"/>
              </a:spcAft>
              <a:buSzPts val="4200"/>
              <a:buNone/>
              <a:defRPr/>
            </a:lvl8pPr>
            <a:lvl9pPr lvl="8" algn="l" rtl="0">
              <a:lnSpc>
                <a:spcPct val="100000"/>
              </a:lnSpc>
              <a:spcBef>
                <a:spcPts val="0"/>
              </a:spcBef>
              <a:spcAft>
                <a:spcPts val="0"/>
              </a:spcAft>
              <a:buSzPts val="4200"/>
              <a:buNone/>
              <a:defRPr/>
            </a:lvl9pPr>
          </a:lstStyle>
          <a:p>
            <a:endParaRPr/>
          </a:p>
        </p:txBody>
      </p:sp>
      <p:sp>
        <p:nvSpPr>
          <p:cNvPr id="58" name="Google Shape;58;p14"/>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gn="l" rtl="0">
              <a:lnSpc>
                <a:spcPct val="100000"/>
              </a:lnSpc>
              <a:spcBef>
                <a:spcPts val="0"/>
              </a:spcBef>
              <a:spcAft>
                <a:spcPts val="0"/>
              </a:spcAft>
              <a:buSzPts val="1800"/>
              <a:buChar char="●"/>
              <a:defRPr/>
            </a:lvl1pPr>
            <a:lvl2pPr marL="914400" lvl="1" indent="-317500" algn="l" rtl="0">
              <a:lnSpc>
                <a:spcPct val="100000"/>
              </a:lnSpc>
              <a:spcBef>
                <a:spcPts val="0"/>
              </a:spcBef>
              <a:spcAft>
                <a:spcPts val="0"/>
              </a:spcAft>
              <a:buSzPts val="1400"/>
              <a:buChar char="○"/>
              <a:defRPr/>
            </a:lvl2pPr>
            <a:lvl3pPr marL="1371600" lvl="2" indent="-317500" algn="l" rtl="0">
              <a:lnSpc>
                <a:spcPct val="100000"/>
              </a:lnSpc>
              <a:spcBef>
                <a:spcPts val="0"/>
              </a:spcBef>
              <a:spcAft>
                <a:spcPts val="0"/>
              </a:spcAft>
              <a:buSzPts val="1400"/>
              <a:buChar char="■"/>
              <a:defRPr/>
            </a:lvl3pPr>
            <a:lvl4pPr marL="1828800" lvl="3" indent="-317500" algn="l" rtl="0">
              <a:lnSpc>
                <a:spcPct val="100000"/>
              </a:lnSpc>
              <a:spcBef>
                <a:spcPts val="0"/>
              </a:spcBef>
              <a:spcAft>
                <a:spcPts val="0"/>
              </a:spcAft>
              <a:buSzPts val="1400"/>
              <a:buChar char="●"/>
              <a:defRPr/>
            </a:lvl4pPr>
            <a:lvl5pPr marL="2286000" lvl="4" indent="-317500" algn="l" rtl="0">
              <a:lnSpc>
                <a:spcPct val="100000"/>
              </a:lnSpc>
              <a:spcBef>
                <a:spcPts val="0"/>
              </a:spcBef>
              <a:spcAft>
                <a:spcPts val="0"/>
              </a:spcAft>
              <a:buSzPts val="1400"/>
              <a:buChar char="○"/>
              <a:defRPr/>
            </a:lvl5pPr>
            <a:lvl6pPr marL="2743200" lvl="5" indent="-317500" algn="l" rtl="0">
              <a:lnSpc>
                <a:spcPct val="100000"/>
              </a:lnSpc>
              <a:spcBef>
                <a:spcPts val="0"/>
              </a:spcBef>
              <a:spcAft>
                <a:spcPts val="0"/>
              </a:spcAft>
              <a:buSzPts val="1400"/>
              <a:buChar char="■"/>
              <a:defRPr/>
            </a:lvl6pPr>
            <a:lvl7pPr marL="3200400" lvl="6" indent="-317500" algn="l" rtl="0">
              <a:lnSpc>
                <a:spcPct val="100000"/>
              </a:lnSpc>
              <a:spcBef>
                <a:spcPts val="0"/>
              </a:spcBef>
              <a:spcAft>
                <a:spcPts val="0"/>
              </a:spcAft>
              <a:buSzPts val="1400"/>
              <a:buChar char="●"/>
              <a:defRPr/>
            </a:lvl7pPr>
            <a:lvl8pPr marL="3657600" lvl="7" indent="-317500" algn="l" rtl="0">
              <a:lnSpc>
                <a:spcPct val="100000"/>
              </a:lnSpc>
              <a:spcBef>
                <a:spcPts val="0"/>
              </a:spcBef>
              <a:spcAft>
                <a:spcPts val="0"/>
              </a:spcAft>
              <a:buSzPts val="1400"/>
              <a:buChar char="○"/>
              <a:defRPr/>
            </a:lvl8pPr>
            <a:lvl9pPr marL="4114800" lvl="8" indent="-317500" algn="l" rtl="0">
              <a:lnSpc>
                <a:spcPct val="100000"/>
              </a:lnSpc>
              <a:spcBef>
                <a:spcPts val="0"/>
              </a:spcBef>
              <a:spcAft>
                <a:spcPts val="0"/>
              </a:spcAft>
              <a:buSzPts val="1400"/>
              <a:buChar char="■"/>
              <a:defRPr/>
            </a:lvl9pPr>
          </a:lstStyle>
          <a:p>
            <a:endParaRPr/>
          </a:p>
        </p:txBody>
      </p:sp>
      <p:sp>
        <p:nvSpPr>
          <p:cNvPr id="59" name="Google Shape;59;p14"/>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7937"/>
            <a:ext cx="9144000" cy="7431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13"/>
          <p:cNvPicPr preferRelativeResize="0"/>
          <p:nvPr/>
        </p:nvPicPr>
        <p:blipFill rotWithShape="1">
          <a:blip r:embed="rId3">
            <a:alphaModFix/>
          </a:blip>
          <a:srcRect b="24766"/>
          <a:stretch/>
        </p:blipFill>
        <p:spPr>
          <a:xfrm>
            <a:off x="7591425" y="276225"/>
            <a:ext cx="1196974" cy="206375"/>
          </a:xfrm>
          <a:prstGeom prst="rect">
            <a:avLst/>
          </a:prstGeom>
          <a:noFill/>
          <a:ln>
            <a:noFill/>
          </a:ln>
        </p:spPr>
      </p:pic>
      <p:sp>
        <p:nvSpPr>
          <p:cNvPr id="53" name="Google Shape;53;p13"/>
          <p:cNvSpPr txBox="1">
            <a:spLocks noGrp="1"/>
          </p:cNvSpPr>
          <p:nvPr>
            <p:ph type="title"/>
          </p:nvPr>
        </p:nvSpPr>
        <p:spPr>
          <a:xfrm>
            <a:off x="311150" y="292100"/>
            <a:ext cx="8521800" cy="80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body" idx="1"/>
          </p:nvPr>
        </p:nvSpPr>
        <p:spPr>
          <a:xfrm>
            <a:off x="311150" y="1228725"/>
            <a:ext cx="8521800" cy="334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hyperlink" Target="https://mitsu-ds-capstone-project.streamlit.app/"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hyperlink" Target="https://drive.google.com/file/d/1ObKA8DxCUC5S_2riq31XJoZrfxLq8bbn/view?usp=sharing" TargetMode="External"/><Relationship Id="rId13" Type="http://schemas.openxmlformats.org/officeDocument/2006/relationships/hyperlink" Target="mailto:sumitsc.work@gmail.com" TargetMode="External"/><Relationship Id="rId3" Type="http://schemas.openxmlformats.org/officeDocument/2006/relationships/hyperlink" Target="https://github.com/Sumit-SC/Data-Science-Capstone-Project" TargetMode="External"/><Relationship Id="rId7" Type="http://schemas.openxmlformats.org/officeDocument/2006/relationships/hyperlink" Target="https://drive.google.com/drive/folders/1ANsXUuTy9ECiwJBeIdgqTCSIOQkX1VR2?usp=drive_link" TargetMode="External"/><Relationship Id="rId12" Type="http://schemas.openxmlformats.org/officeDocument/2006/relationships/hyperlink" Target="https://www.kaggle.com/mitsu00"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s://drive.google.com/drive/folders/1N5m1mmKMZH1Fi7y2ZDdf6uMt88uW8CtS?usp=drive_link" TargetMode="External"/><Relationship Id="rId11" Type="http://schemas.openxmlformats.org/officeDocument/2006/relationships/hyperlink" Target="https://github.com/Sumit-SC" TargetMode="External"/><Relationship Id="rId5" Type="http://schemas.openxmlformats.org/officeDocument/2006/relationships/hyperlink" Target="https://sumit-ml-capstone-project.streamlit.app/" TargetMode="External"/><Relationship Id="rId10" Type="http://schemas.openxmlformats.org/officeDocument/2006/relationships/hyperlink" Target="https://docs.google.com/document/d/1NV8paiFC4IexoPYWWn1EakqKxBE-TJJLlEm7q7A8KUM/edit?usp=drive_link" TargetMode="External"/><Relationship Id="rId4" Type="http://schemas.openxmlformats.org/officeDocument/2006/relationships/hyperlink" Target="https://mitsu-ds-capstone-project.streamlit.app/" TargetMode="External"/><Relationship Id="rId9" Type="http://schemas.openxmlformats.org/officeDocument/2006/relationships/hyperlink" Target="https://drive.google.com/file/d/1Z6oiYXiJt3YudINIn67lGCQgVITOTEIf/view?usp=sha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312737" y="304800"/>
            <a:ext cx="4076700" cy="45339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457200" marR="0" lvl="0" indent="-317500" algn="l" rtl="0">
              <a:lnSpc>
                <a:spcPct val="100000"/>
              </a:lnSpc>
              <a:spcBef>
                <a:spcPts val="0"/>
              </a:spcBef>
              <a:spcAft>
                <a:spcPts val="0"/>
              </a:spcAft>
              <a:buSzPts val="1400"/>
              <a:buChar char="-"/>
            </a:pPr>
            <a:r>
              <a:rPr lang="en" dirty="0"/>
              <a:t>By Sumit S. Chaure</a:t>
            </a:r>
          </a:p>
          <a:p>
            <a:pPr marL="139700" marR="0" lvl="0" algn="l" rtl="0">
              <a:lnSpc>
                <a:spcPct val="100000"/>
              </a:lnSpc>
              <a:spcBef>
                <a:spcPts val="0"/>
              </a:spcBef>
              <a:spcAft>
                <a:spcPts val="0"/>
              </a:spcAft>
              <a:buSzPts val="1400"/>
            </a:pPr>
            <a:r>
              <a:rPr lang="en" dirty="0"/>
              <a:t>      (Batch – 10)</a:t>
            </a:r>
            <a:endParaRPr dirty="0"/>
          </a:p>
        </p:txBody>
      </p:sp>
      <p:sp>
        <p:nvSpPr>
          <p:cNvPr id="65" name="Google Shape;65;p15"/>
          <p:cNvSpPr txBox="1"/>
          <p:nvPr/>
        </p:nvSpPr>
        <p:spPr>
          <a:xfrm>
            <a:off x="541825" y="1376350"/>
            <a:ext cx="3847500" cy="1062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Montserrat"/>
              <a:buNone/>
            </a:pPr>
            <a:r>
              <a:rPr lang="en" sz="1900" b="1" dirty="0">
                <a:latin typeface="Montserrat"/>
                <a:ea typeface="Montserrat"/>
                <a:cs typeface="Montserrat"/>
                <a:sym typeface="Montserrat"/>
              </a:rPr>
              <a:t>Data Science with Python Career Program - Capstone Project</a:t>
            </a:r>
            <a:endParaRPr sz="400" b="0" i="0" u="none" strike="noStrike" cap="none" dirty="0">
              <a:solidFill>
                <a:srgbClr val="000000"/>
              </a:solidFill>
              <a:latin typeface="Arial"/>
              <a:ea typeface="Arial"/>
              <a:cs typeface="Arial"/>
              <a:sym typeface="Arial"/>
            </a:endParaRPr>
          </a:p>
        </p:txBody>
      </p:sp>
      <p:sp>
        <p:nvSpPr>
          <p:cNvPr id="66" name="Google Shape;66;p15"/>
          <p:cNvSpPr txBox="1"/>
          <p:nvPr/>
        </p:nvSpPr>
        <p:spPr>
          <a:xfrm>
            <a:off x="312737" y="1528762"/>
            <a:ext cx="55500" cy="758700"/>
          </a:xfrm>
          <a:prstGeom prst="rect">
            <a:avLst/>
          </a:prstGeom>
          <a:solidFill>
            <a:srgbClr val="04A5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68" name="Google Shape;68;p15"/>
          <p:cNvPicPr preferRelativeResize="0"/>
          <p:nvPr/>
        </p:nvPicPr>
        <p:blipFill>
          <a:blip r:embed="rId3">
            <a:alphaModFix/>
          </a:blip>
          <a:stretch>
            <a:fillRect/>
          </a:stretch>
        </p:blipFill>
        <p:spPr>
          <a:xfrm>
            <a:off x="5204479" y="1376350"/>
            <a:ext cx="3018901" cy="3018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a:solidFill>
                  <a:srgbClr val="04A57E"/>
                </a:solidFill>
                <a:latin typeface="Montserrat"/>
                <a:ea typeface="Montserrat"/>
                <a:cs typeface="Montserrat"/>
                <a:sym typeface="Montserrat"/>
              </a:rPr>
              <a:t>Graphical Analysis and conclusion on Data</a:t>
            </a:r>
            <a:endParaRPr sz="1800" b="1">
              <a:solidFill>
                <a:srgbClr val="04A57E"/>
              </a:solidFill>
              <a:latin typeface="Montserrat"/>
              <a:ea typeface="Montserrat"/>
              <a:cs typeface="Montserrat"/>
              <a:sym typeface="Montserrat"/>
            </a:endParaRPr>
          </a:p>
        </p:txBody>
      </p:sp>
      <p:sp>
        <p:nvSpPr>
          <p:cNvPr id="99" name="Google Shape;99;p20"/>
          <p:cNvSpPr txBox="1">
            <a:spLocks noGrp="1"/>
          </p:cNvSpPr>
          <p:nvPr>
            <p:ph type="body" idx="1"/>
          </p:nvPr>
        </p:nvSpPr>
        <p:spPr>
          <a:xfrm>
            <a:off x="311700" y="852928"/>
            <a:ext cx="8520600" cy="4015797"/>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r>
              <a:rPr lang="en-IN" sz="1600" b="1" i="1" dirty="0">
                <a:latin typeface="Montserrat"/>
                <a:ea typeface="Montserrat"/>
                <a:cs typeface="Montserrat"/>
                <a:sym typeface="Montserrat"/>
              </a:rPr>
              <a:t>Box Plot </a:t>
            </a:r>
            <a:r>
              <a:rPr lang="en-IN" sz="1600" dirty="0">
                <a:latin typeface="Montserrat"/>
                <a:ea typeface="Montserrat"/>
                <a:cs typeface="Montserrat"/>
                <a:sym typeface="Montserrat"/>
              </a:rPr>
              <a:t>to find the Outlier data	</a:t>
            </a:r>
            <a:r>
              <a:rPr lang="en-IN" sz="1600" b="1" i="1" dirty="0" err="1">
                <a:latin typeface="Montserrat"/>
                <a:ea typeface="Montserrat"/>
                <a:cs typeface="Montserrat"/>
                <a:sym typeface="Montserrat"/>
              </a:rPr>
              <a:t>HeatMap</a:t>
            </a:r>
            <a:r>
              <a:rPr lang="en-IN" sz="1600" dirty="0">
                <a:latin typeface="Montserrat"/>
                <a:ea typeface="Montserrat"/>
                <a:cs typeface="Montserrat"/>
                <a:sym typeface="Montserrat"/>
              </a:rPr>
              <a:t> to find the Correlation in Numerical data</a:t>
            </a:r>
          </a:p>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9DAE777D-E66C-4225-A604-A1DA3BD55ABF}"/>
              </a:ext>
            </a:extLst>
          </p:cNvPr>
          <p:cNvPicPr>
            <a:picLocks noChangeAspect="1"/>
          </p:cNvPicPr>
          <p:nvPr/>
        </p:nvPicPr>
        <p:blipFill>
          <a:blip r:embed="rId3"/>
          <a:stretch>
            <a:fillRect/>
          </a:stretch>
        </p:blipFill>
        <p:spPr>
          <a:xfrm>
            <a:off x="411593" y="1258028"/>
            <a:ext cx="3092326" cy="2627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9826B7C3-41FF-4379-855A-BC65B37EACB2}"/>
              </a:ext>
            </a:extLst>
          </p:cNvPr>
          <p:cNvPicPr>
            <a:picLocks noChangeAspect="1"/>
          </p:cNvPicPr>
          <p:nvPr/>
        </p:nvPicPr>
        <p:blipFill>
          <a:blip r:embed="rId4"/>
          <a:stretch>
            <a:fillRect/>
          </a:stretch>
        </p:blipFill>
        <p:spPr>
          <a:xfrm>
            <a:off x="411593" y="4018751"/>
            <a:ext cx="3092327" cy="931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E31FE0C0-5954-4E3D-B44A-6978D8D4023B}"/>
              </a:ext>
            </a:extLst>
          </p:cNvPr>
          <p:cNvPicPr>
            <a:picLocks noChangeAspect="1"/>
          </p:cNvPicPr>
          <p:nvPr/>
        </p:nvPicPr>
        <p:blipFill>
          <a:blip r:embed="rId5"/>
          <a:stretch>
            <a:fillRect/>
          </a:stretch>
        </p:blipFill>
        <p:spPr>
          <a:xfrm>
            <a:off x="3863570" y="1324783"/>
            <a:ext cx="4868837" cy="3462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a:solidFill>
                  <a:srgbClr val="04A57E"/>
                </a:solidFill>
                <a:latin typeface="Montserrat"/>
                <a:ea typeface="Montserrat"/>
                <a:cs typeface="Montserrat"/>
                <a:sym typeface="Montserrat"/>
              </a:rPr>
              <a:t>Graphical Analysis and conclusion on Data</a:t>
            </a:r>
            <a:endParaRPr sz="1800" b="1">
              <a:solidFill>
                <a:srgbClr val="04A57E"/>
              </a:solidFill>
              <a:latin typeface="Montserrat"/>
              <a:ea typeface="Montserrat"/>
              <a:cs typeface="Montserrat"/>
              <a:sym typeface="Montserrat"/>
            </a:endParaRPr>
          </a:p>
        </p:txBody>
      </p:sp>
      <p:sp>
        <p:nvSpPr>
          <p:cNvPr id="99" name="Google Shape;99;p20"/>
          <p:cNvSpPr txBox="1">
            <a:spLocks noGrp="1"/>
          </p:cNvSpPr>
          <p:nvPr>
            <p:ph type="body" idx="1"/>
          </p:nvPr>
        </p:nvSpPr>
        <p:spPr>
          <a:xfrm>
            <a:off x="311700" y="852928"/>
            <a:ext cx="8520600" cy="4015797"/>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r>
              <a:rPr lang="en-IN" b="1" i="1" dirty="0" err="1">
                <a:latin typeface="Montserrat"/>
                <a:ea typeface="Montserrat"/>
                <a:cs typeface="Montserrat"/>
                <a:sym typeface="Montserrat"/>
              </a:rPr>
              <a:t>Hist</a:t>
            </a:r>
            <a:r>
              <a:rPr lang="en-IN" b="1" i="1" dirty="0">
                <a:latin typeface="Montserrat"/>
                <a:ea typeface="Montserrat"/>
                <a:cs typeface="Montserrat"/>
                <a:sym typeface="Montserrat"/>
              </a:rPr>
              <a:t> Plot </a:t>
            </a:r>
            <a:r>
              <a:rPr lang="en-IN" dirty="0">
                <a:latin typeface="Montserrat"/>
                <a:ea typeface="Montserrat"/>
                <a:cs typeface="Montserrat"/>
                <a:sym typeface="Montserrat"/>
              </a:rPr>
              <a:t>on continuous data		        </a:t>
            </a:r>
            <a:r>
              <a:rPr lang="en-IN" b="1" i="1" dirty="0">
                <a:latin typeface="Montserrat"/>
                <a:ea typeface="Montserrat"/>
                <a:cs typeface="Montserrat"/>
                <a:sym typeface="Montserrat"/>
              </a:rPr>
              <a:t>Scatter Plot </a:t>
            </a:r>
            <a:r>
              <a:rPr lang="en-IN" sz="1200" dirty="0">
                <a:latin typeface="Montserrat"/>
                <a:ea typeface="Montserrat"/>
                <a:cs typeface="Montserrat"/>
                <a:sym typeface="Montserrat"/>
              </a:rPr>
              <a:t>of Selling price over km, brand &amp; Year</a:t>
            </a:r>
            <a:endParaRPr sz="1200" dirty="0">
              <a:latin typeface="Montserrat"/>
              <a:ea typeface="Montserrat"/>
              <a:cs typeface="Montserrat"/>
              <a:sym typeface="Montserrat"/>
            </a:endParaRPr>
          </a:p>
          <a:p>
            <a:pPr marL="0" lvl="0" indent="0" algn="l" rtl="0">
              <a:spcBef>
                <a:spcPts val="0"/>
              </a:spcBef>
              <a:spcAft>
                <a:spcPts val="0"/>
              </a:spcAft>
              <a:buSzPts val="1800"/>
              <a:buNone/>
            </a:pPr>
            <a:endParaRPr sz="12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9DAE777D-E66C-4225-A604-A1DA3BD55ABF}"/>
              </a:ext>
            </a:extLst>
          </p:cNvPr>
          <p:cNvPicPr>
            <a:picLocks noChangeAspect="1"/>
          </p:cNvPicPr>
          <p:nvPr/>
        </p:nvPicPr>
        <p:blipFill>
          <a:blip r:embed="rId3"/>
          <a:stretch>
            <a:fillRect/>
          </a:stretch>
        </p:blipFill>
        <p:spPr>
          <a:xfrm>
            <a:off x="476408" y="1328777"/>
            <a:ext cx="3634549" cy="1906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07044D09-288D-48B1-BFDA-BF3A23232D80}"/>
              </a:ext>
            </a:extLst>
          </p:cNvPr>
          <p:cNvPicPr>
            <a:picLocks noChangeAspect="1"/>
          </p:cNvPicPr>
          <p:nvPr/>
        </p:nvPicPr>
        <p:blipFill>
          <a:blip r:embed="rId4"/>
          <a:stretch>
            <a:fillRect/>
          </a:stretch>
        </p:blipFill>
        <p:spPr>
          <a:xfrm>
            <a:off x="4275665" y="1237129"/>
            <a:ext cx="2217343" cy="1997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B50A808D-D4C4-413E-9941-DC446A638585}"/>
              </a:ext>
            </a:extLst>
          </p:cNvPr>
          <p:cNvPicPr>
            <a:picLocks noChangeAspect="1"/>
          </p:cNvPicPr>
          <p:nvPr/>
        </p:nvPicPr>
        <p:blipFill>
          <a:blip r:embed="rId5"/>
          <a:stretch>
            <a:fillRect/>
          </a:stretch>
        </p:blipFill>
        <p:spPr>
          <a:xfrm>
            <a:off x="6493008" y="1328776"/>
            <a:ext cx="2339292" cy="1906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84302B8-479D-41F0-812F-433FA27F606D}"/>
              </a:ext>
            </a:extLst>
          </p:cNvPr>
          <p:cNvPicPr>
            <a:picLocks noChangeAspect="1"/>
          </p:cNvPicPr>
          <p:nvPr/>
        </p:nvPicPr>
        <p:blipFill>
          <a:blip r:embed="rId6"/>
          <a:stretch>
            <a:fillRect/>
          </a:stretch>
        </p:blipFill>
        <p:spPr>
          <a:xfrm>
            <a:off x="5440295" y="3385224"/>
            <a:ext cx="3330533" cy="1575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0B9B107-EE3B-4E58-9271-B6121A9A2BF1}"/>
              </a:ext>
            </a:extLst>
          </p:cNvPr>
          <p:cNvSpPr txBox="1"/>
          <p:nvPr/>
        </p:nvSpPr>
        <p:spPr>
          <a:xfrm>
            <a:off x="614722" y="3719072"/>
            <a:ext cx="4825573" cy="1169551"/>
          </a:xfrm>
          <a:prstGeom prst="rect">
            <a:avLst/>
          </a:prstGeom>
          <a:noFill/>
        </p:spPr>
        <p:txBody>
          <a:bodyPr wrap="square" rtlCol="0">
            <a:spAutoFit/>
          </a:bodyPr>
          <a:lstStyle/>
          <a:p>
            <a:pPr marL="285750" indent="-285750">
              <a:buFont typeface="Arial" panose="020B0604020202020204" pitchFamily="34" charset="0"/>
              <a:buChar char="•"/>
            </a:pPr>
            <a:r>
              <a:rPr lang="en-IN" dirty="0"/>
              <a:t>The </a:t>
            </a:r>
            <a:r>
              <a:rPr lang="en-IN" b="1" dirty="0" err="1"/>
              <a:t>Histplot</a:t>
            </a:r>
            <a:r>
              <a:rPr lang="en-IN" dirty="0"/>
              <a:t> shows the distribution of continuous numerical.</a:t>
            </a:r>
          </a:p>
          <a:p>
            <a:pPr marL="285750" indent="-285750">
              <a:buFont typeface="Arial" panose="020B0604020202020204" pitchFamily="34" charset="0"/>
              <a:buChar char="•"/>
            </a:pPr>
            <a:r>
              <a:rPr lang="en-IN" dirty="0"/>
              <a:t>The various </a:t>
            </a:r>
            <a:r>
              <a:rPr lang="en-IN" b="1" dirty="0"/>
              <a:t>Scatter plot </a:t>
            </a:r>
            <a:r>
              <a:rPr lang="en-IN" dirty="0"/>
              <a:t>shows the variation of selling price indicating the impact of year(age), kms (use) ,brand (popularity) on the price of resale value of a car.</a:t>
            </a:r>
          </a:p>
        </p:txBody>
      </p:sp>
    </p:spTree>
    <p:extLst>
      <p:ext uri="{BB962C8B-B14F-4D97-AF65-F5344CB8AC3E}">
        <p14:creationId xmlns:p14="http://schemas.microsoft.com/office/powerpoint/2010/main" val="327342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0"/>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a:solidFill>
                  <a:srgbClr val="04A57E"/>
                </a:solidFill>
                <a:latin typeface="Montserrat"/>
                <a:ea typeface="Montserrat"/>
                <a:cs typeface="Montserrat"/>
                <a:sym typeface="Montserrat"/>
              </a:rPr>
              <a:t>Data Cleaning &amp; Pre-Processing Steps.</a:t>
            </a:r>
            <a:endParaRPr sz="1800" b="1">
              <a:solidFill>
                <a:srgbClr val="04A57E"/>
              </a:solidFill>
              <a:latin typeface="Montserrat"/>
              <a:ea typeface="Montserrat"/>
              <a:cs typeface="Montserrat"/>
              <a:sym typeface="Montserrat"/>
            </a:endParaRPr>
          </a:p>
        </p:txBody>
      </p:sp>
      <p:sp>
        <p:nvSpPr>
          <p:cNvPr id="105" name="Google Shape;105;p21"/>
          <p:cNvSpPr txBox="1">
            <a:spLocks noGrp="1"/>
          </p:cNvSpPr>
          <p:nvPr>
            <p:ph type="body" idx="1"/>
          </p:nvPr>
        </p:nvSpPr>
        <p:spPr>
          <a:xfrm>
            <a:off x="311700" y="826200"/>
            <a:ext cx="8520600" cy="4105972"/>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dirty="0">
                <a:latin typeface="Montserrat"/>
                <a:ea typeface="Montserrat"/>
                <a:cs typeface="Montserrat"/>
                <a:sym typeface="Montserrat"/>
              </a:rPr>
              <a:t>Few data cleaning steps are discussed in previous slides.</a:t>
            </a:r>
          </a:p>
          <a:p>
            <a:pPr marL="0" lvl="0" indent="0" algn="l" rtl="0">
              <a:lnSpc>
                <a:spcPct val="100000"/>
              </a:lnSpc>
              <a:spcBef>
                <a:spcPts val="0"/>
              </a:spcBef>
              <a:spcAft>
                <a:spcPts val="0"/>
              </a:spcAft>
              <a:buSzPts val="1800"/>
              <a:buNone/>
            </a:pPr>
            <a:r>
              <a:rPr lang="en-IN" sz="1600" b="1" i="1" dirty="0">
                <a:latin typeface="Montserrat"/>
                <a:ea typeface="Montserrat"/>
                <a:cs typeface="Montserrat"/>
                <a:sym typeface="Montserrat"/>
              </a:rPr>
              <a:t>Treating Outliers (Data Capping)		</a:t>
            </a:r>
            <a:r>
              <a:rPr lang="en-IN" sz="1600" b="1" i="1" dirty="0" err="1">
                <a:latin typeface="Montserrat"/>
                <a:ea typeface="Montserrat"/>
                <a:cs typeface="Montserrat"/>
                <a:sym typeface="Montserrat"/>
              </a:rPr>
              <a:t>ScatterPlot</a:t>
            </a:r>
            <a:r>
              <a:rPr lang="en-IN" sz="1600" b="1" i="1" dirty="0">
                <a:latin typeface="Montserrat"/>
                <a:ea typeface="Montserrat"/>
                <a:cs typeface="Montserrat"/>
                <a:sym typeface="Montserrat"/>
              </a:rPr>
              <a:t> (After Capping Data)</a:t>
            </a: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A5D0E3CC-141C-42E3-A707-0EF7FD6739AE}"/>
              </a:ext>
            </a:extLst>
          </p:cNvPr>
          <p:cNvPicPr>
            <a:picLocks noChangeAspect="1"/>
          </p:cNvPicPr>
          <p:nvPr/>
        </p:nvPicPr>
        <p:blipFill>
          <a:blip r:embed="rId3"/>
          <a:stretch>
            <a:fillRect/>
          </a:stretch>
        </p:blipFill>
        <p:spPr>
          <a:xfrm>
            <a:off x="415505" y="1434453"/>
            <a:ext cx="4156495" cy="2187442"/>
          </a:xfrm>
          <a:prstGeom prst="rect">
            <a:avLst/>
          </a:prstGeom>
        </p:spPr>
      </p:pic>
      <p:sp>
        <p:nvSpPr>
          <p:cNvPr id="4" name="TextBox 3">
            <a:extLst>
              <a:ext uri="{FF2B5EF4-FFF2-40B4-BE49-F238E27FC236}">
                <a16:creationId xmlns:a16="http://schemas.microsoft.com/office/drawing/2014/main" id="{A922CE95-222E-49FB-8194-9CFC2CBECA0E}"/>
              </a:ext>
            </a:extLst>
          </p:cNvPr>
          <p:cNvSpPr txBox="1"/>
          <p:nvPr/>
        </p:nvSpPr>
        <p:spPr>
          <a:xfrm>
            <a:off x="311700" y="3731843"/>
            <a:ext cx="4367876" cy="1200329"/>
          </a:xfrm>
          <a:prstGeom prst="rect">
            <a:avLst/>
          </a:prstGeom>
          <a:noFill/>
        </p:spPr>
        <p:txBody>
          <a:bodyPr wrap="square" rtlCol="0">
            <a:spAutoFit/>
          </a:bodyPr>
          <a:lstStyle/>
          <a:p>
            <a:pPr marL="285750" indent="-285750">
              <a:buFont typeface="Arial" panose="020B0604020202020204" pitchFamily="34" charset="0"/>
              <a:buChar char="•"/>
            </a:pPr>
            <a:r>
              <a:rPr lang="en-IN" sz="1200" dirty="0"/>
              <a:t>The above code caps the data value of numerical data columns using the IQR formulas.</a:t>
            </a:r>
          </a:p>
          <a:p>
            <a:pPr marL="285750" indent="-285750">
              <a:buFont typeface="Arial" panose="020B0604020202020204" pitchFamily="34" charset="0"/>
              <a:buChar char="•"/>
            </a:pPr>
            <a:r>
              <a:rPr lang="en-IN" sz="1200" dirty="0"/>
              <a:t>The scatter plot on the right shows the capped effect on outlier.</a:t>
            </a:r>
          </a:p>
          <a:p>
            <a:pPr marL="285750" indent="-285750">
              <a:buFont typeface="Arial" panose="020B0604020202020204" pitchFamily="34" charset="0"/>
              <a:buChar char="•"/>
            </a:pPr>
            <a:r>
              <a:rPr lang="en-IN" sz="1200" dirty="0"/>
              <a:t>Capping helps us to remove the data which may change the model prediction due to outlier data.</a:t>
            </a:r>
          </a:p>
        </p:txBody>
      </p:sp>
      <p:pic>
        <p:nvPicPr>
          <p:cNvPr id="5" name="Picture 4">
            <a:extLst>
              <a:ext uri="{FF2B5EF4-FFF2-40B4-BE49-F238E27FC236}">
                <a16:creationId xmlns:a16="http://schemas.microsoft.com/office/drawing/2014/main" id="{81A1D991-5CB4-4DD6-9E86-B58A8C6E627E}"/>
              </a:ext>
            </a:extLst>
          </p:cNvPr>
          <p:cNvPicPr>
            <a:picLocks noChangeAspect="1"/>
          </p:cNvPicPr>
          <p:nvPr/>
        </p:nvPicPr>
        <p:blipFill>
          <a:blip r:embed="rId4"/>
          <a:stretch>
            <a:fillRect/>
          </a:stretch>
        </p:blipFill>
        <p:spPr>
          <a:xfrm>
            <a:off x="4675805" y="1434453"/>
            <a:ext cx="2201405" cy="20922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961F41F3-9861-4B17-8D26-CBABC7D08461}"/>
              </a:ext>
            </a:extLst>
          </p:cNvPr>
          <p:cNvPicPr>
            <a:picLocks noChangeAspect="1"/>
          </p:cNvPicPr>
          <p:nvPr/>
        </p:nvPicPr>
        <p:blipFill>
          <a:blip r:embed="rId5"/>
          <a:stretch>
            <a:fillRect/>
          </a:stretch>
        </p:blipFill>
        <p:spPr>
          <a:xfrm>
            <a:off x="6877210" y="1434452"/>
            <a:ext cx="1932775" cy="20922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73B3D9F-3A36-4F2D-BEF0-1B44C9FC3AFF}"/>
              </a:ext>
            </a:extLst>
          </p:cNvPr>
          <p:cNvPicPr>
            <a:picLocks noChangeAspect="1"/>
          </p:cNvPicPr>
          <p:nvPr/>
        </p:nvPicPr>
        <p:blipFill>
          <a:blip r:embed="rId6"/>
          <a:stretch>
            <a:fillRect/>
          </a:stretch>
        </p:blipFill>
        <p:spPr>
          <a:xfrm>
            <a:off x="4783381" y="3716543"/>
            <a:ext cx="3945114" cy="13102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0"/>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solidFill>
                  <a:srgbClr val="04A57E"/>
                </a:solidFill>
                <a:latin typeface="Montserrat"/>
                <a:ea typeface="Montserrat"/>
                <a:cs typeface="Montserrat"/>
                <a:sym typeface="Montserrat"/>
              </a:rPr>
              <a:t>Data Cleaning &amp; Pre-Processing Steps(</a:t>
            </a:r>
            <a:r>
              <a:rPr lang="en-IN" sz="1800" b="1" dirty="0">
                <a:solidFill>
                  <a:srgbClr val="04A57E"/>
                </a:solidFill>
                <a:latin typeface="Montserrat"/>
                <a:ea typeface="Montserrat"/>
                <a:cs typeface="Montserrat"/>
                <a:sym typeface="Montserrat"/>
              </a:rPr>
              <a:t>In ML Model)</a:t>
            </a:r>
            <a:r>
              <a:rPr lang="en" sz="1800" b="1" dirty="0">
                <a:solidFill>
                  <a:srgbClr val="04A57E"/>
                </a:solidFill>
                <a:latin typeface="Montserrat"/>
                <a:ea typeface="Montserrat"/>
                <a:cs typeface="Montserrat"/>
                <a:sym typeface="Montserrat"/>
              </a:rPr>
              <a:t>.</a:t>
            </a:r>
            <a:endParaRPr sz="1800" b="1" dirty="0">
              <a:solidFill>
                <a:srgbClr val="04A57E"/>
              </a:solidFill>
              <a:latin typeface="Montserrat"/>
              <a:ea typeface="Montserrat"/>
              <a:cs typeface="Montserrat"/>
              <a:sym typeface="Montserrat"/>
            </a:endParaRPr>
          </a:p>
        </p:txBody>
      </p:sp>
      <p:sp>
        <p:nvSpPr>
          <p:cNvPr id="105" name="Google Shape;105;p21"/>
          <p:cNvSpPr txBox="1">
            <a:spLocks noGrp="1"/>
          </p:cNvSpPr>
          <p:nvPr>
            <p:ph type="body" idx="1"/>
          </p:nvPr>
        </p:nvSpPr>
        <p:spPr>
          <a:xfrm>
            <a:off x="311700" y="826200"/>
            <a:ext cx="8520600" cy="4105972"/>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b="1" i="1" dirty="0">
                <a:latin typeface="Montserrat"/>
                <a:ea typeface="Montserrat"/>
                <a:cs typeface="Montserrat"/>
                <a:sym typeface="Montserrat"/>
              </a:rPr>
              <a:t>Step 1 – Import Necessary Library and dataset	Step 2 – Encoding dataset</a:t>
            </a:r>
          </a:p>
          <a:p>
            <a:pPr marL="0" lvl="0" indent="0" algn="l" rtl="0">
              <a:lnSpc>
                <a:spcPct val="100000"/>
              </a:lnSpc>
              <a:spcBef>
                <a:spcPts val="0"/>
              </a:spcBef>
              <a:spcAft>
                <a:spcPts val="0"/>
              </a:spcAft>
              <a:buSzPts val="1800"/>
              <a:buNone/>
            </a:pPr>
            <a:endParaRPr sz="1600" b="1" i="1"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A5D0E3CC-141C-42E3-A707-0EF7FD6739AE}"/>
              </a:ext>
            </a:extLst>
          </p:cNvPr>
          <p:cNvPicPr>
            <a:picLocks noChangeAspect="1"/>
          </p:cNvPicPr>
          <p:nvPr/>
        </p:nvPicPr>
        <p:blipFill>
          <a:blip r:embed="rId3"/>
          <a:stretch>
            <a:fillRect/>
          </a:stretch>
        </p:blipFill>
        <p:spPr>
          <a:xfrm>
            <a:off x="311700" y="1185300"/>
            <a:ext cx="4260300" cy="2456932"/>
          </a:xfrm>
          <a:prstGeom prst="rect">
            <a:avLst/>
          </a:prstGeom>
        </p:spPr>
      </p:pic>
      <p:sp>
        <p:nvSpPr>
          <p:cNvPr id="4" name="TextBox 3">
            <a:extLst>
              <a:ext uri="{FF2B5EF4-FFF2-40B4-BE49-F238E27FC236}">
                <a16:creationId xmlns:a16="http://schemas.microsoft.com/office/drawing/2014/main" id="{A922CE95-222E-49FB-8194-9CFC2CBECA0E}"/>
              </a:ext>
            </a:extLst>
          </p:cNvPr>
          <p:cNvSpPr txBox="1"/>
          <p:nvPr/>
        </p:nvSpPr>
        <p:spPr>
          <a:xfrm>
            <a:off x="311700" y="3731843"/>
            <a:ext cx="4367876" cy="1384995"/>
          </a:xfrm>
          <a:prstGeom prst="rect">
            <a:avLst/>
          </a:prstGeom>
          <a:noFill/>
        </p:spPr>
        <p:txBody>
          <a:bodyPr wrap="square" rtlCol="0">
            <a:spAutoFit/>
          </a:bodyPr>
          <a:lstStyle/>
          <a:p>
            <a:pPr marL="285750" indent="-285750">
              <a:buFont typeface="Arial" panose="020B0604020202020204" pitchFamily="34" charset="0"/>
              <a:buChar char="•"/>
            </a:pPr>
            <a:r>
              <a:rPr lang="en-IN" sz="1200" dirty="0"/>
              <a:t>Import the basic library for data handling &amp; the model handling ones from </a:t>
            </a:r>
            <a:r>
              <a:rPr lang="en-IN" sz="1200" dirty="0" err="1"/>
              <a:t>sklearn</a:t>
            </a:r>
            <a:r>
              <a:rPr lang="en-IN" sz="1200" dirty="0"/>
              <a:t> library.</a:t>
            </a:r>
          </a:p>
          <a:p>
            <a:pPr marL="285750" indent="-285750">
              <a:buFont typeface="Arial" panose="020B0604020202020204" pitchFamily="34" charset="0"/>
              <a:buChar char="•"/>
            </a:pPr>
            <a:r>
              <a:rPr lang="en-IN" sz="1200" dirty="0"/>
              <a:t>The next step is similar to previous to import the dataset but we will import the processed dataset instead of raw which we handled in previous steps in graphical analysis</a:t>
            </a:r>
          </a:p>
          <a:p>
            <a:pPr marL="285750" indent="-285750">
              <a:buFont typeface="Arial" panose="020B0604020202020204" pitchFamily="34" charset="0"/>
              <a:buChar char="•"/>
            </a:pPr>
            <a:r>
              <a:rPr lang="en-IN" sz="1200" dirty="0"/>
              <a:t>To save the dataset in last file at end we did - </a:t>
            </a:r>
            <a:r>
              <a:rPr lang="en-IN" sz="1200" b="1" i="1" dirty="0" err="1"/>
              <a:t>data.to_csv</a:t>
            </a:r>
            <a:r>
              <a:rPr lang="en-IN" sz="1200" b="1" i="1" dirty="0"/>
              <a:t>(“&lt;file-path/file-name&gt;.csv", index=False)</a:t>
            </a:r>
          </a:p>
        </p:txBody>
      </p:sp>
      <p:pic>
        <p:nvPicPr>
          <p:cNvPr id="2" name="Picture 1">
            <a:extLst>
              <a:ext uri="{FF2B5EF4-FFF2-40B4-BE49-F238E27FC236}">
                <a16:creationId xmlns:a16="http://schemas.microsoft.com/office/drawing/2014/main" id="{EFA020DC-E74A-4DA0-B4AA-F659BE16D383}"/>
              </a:ext>
            </a:extLst>
          </p:cNvPr>
          <p:cNvPicPr>
            <a:picLocks noChangeAspect="1"/>
          </p:cNvPicPr>
          <p:nvPr/>
        </p:nvPicPr>
        <p:blipFill>
          <a:blip r:embed="rId4"/>
          <a:stretch>
            <a:fillRect/>
          </a:stretch>
        </p:blipFill>
        <p:spPr>
          <a:xfrm>
            <a:off x="4966222" y="1185300"/>
            <a:ext cx="3579431" cy="2656717"/>
          </a:xfrm>
          <a:prstGeom prst="rect">
            <a:avLst/>
          </a:prstGeom>
        </p:spPr>
      </p:pic>
      <p:sp>
        <p:nvSpPr>
          <p:cNvPr id="8" name="TextBox 7">
            <a:extLst>
              <a:ext uri="{FF2B5EF4-FFF2-40B4-BE49-F238E27FC236}">
                <a16:creationId xmlns:a16="http://schemas.microsoft.com/office/drawing/2014/main" id="{E34342CD-222D-4C6B-9FE0-DB8355E35EF6}"/>
              </a:ext>
            </a:extLst>
          </p:cNvPr>
          <p:cNvSpPr txBox="1"/>
          <p:nvPr/>
        </p:nvSpPr>
        <p:spPr>
          <a:xfrm>
            <a:off x="4890052" y="3867612"/>
            <a:ext cx="3655601" cy="1200329"/>
          </a:xfrm>
          <a:prstGeom prst="rect">
            <a:avLst/>
          </a:prstGeom>
          <a:noFill/>
        </p:spPr>
        <p:txBody>
          <a:bodyPr wrap="square" rtlCol="0">
            <a:spAutoFit/>
          </a:bodyPr>
          <a:lstStyle/>
          <a:p>
            <a:pPr marL="285750" indent="-285750">
              <a:buFont typeface="Arial" panose="020B0604020202020204" pitchFamily="34" charset="0"/>
              <a:buChar char="•"/>
            </a:pPr>
            <a:r>
              <a:rPr lang="en-IN" sz="1200" dirty="0"/>
              <a:t>The above code encodes the loaded dataset using label encoder so that we can use the categorical values in model training as it needs number to build model.</a:t>
            </a:r>
          </a:p>
          <a:p>
            <a:pPr marL="285750" indent="-285750">
              <a:buFont typeface="Arial" panose="020B0604020202020204" pitchFamily="34" charset="0"/>
              <a:buChar char="•"/>
            </a:pPr>
            <a:r>
              <a:rPr lang="en-IN" sz="1200" dirty="0"/>
              <a:t>The correlation matrix shows us that the new encoded values are in numeric.</a:t>
            </a:r>
          </a:p>
        </p:txBody>
      </p:sp>
    </p:spTree>
    <p:extLst>
      <p:ext uri="{BB962C8B-B14F-4D97-AF65-F5344CB8AC3E}">
        <p14:creationId xmlns:p14="http://schemas.microsoft.com/office/powerpoint/2010/main" val="74367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0"/>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solidFill>
                  <a:srgbClr val="04A57E"/>
                </a:solidFill>
                <a:latin typeface="Montserrat"/>
                <a:ea typeface="Montserrat"/>
                <a:cs typeface="Montserrat"/>
                <a:sym typeface="Montserrat"/>
              </a:rPr>
              <a:t>Data Cleaning &amp; Pre-Processing Steps(</a:t>
            </a:r>
            <a:r>
              <a:rPr lang="en-IN" sz="1800" b="1" dirty="0">
                <a:solidFill>
                  <a:srgbClr val="04A57E"/>
                </a:solidFill>
                <a:latin typeface="Montserrat"/>
                <a:ea typeface="Montserrat"/>
                <a:cs typeface="Montserrat"/>
                <a:sym typeface="Montserrat"/>
              </a:rPr>
              <a:t>In ML Model)</a:t>
            </a:r>
            <a:r>
              <a:rPr lang="en" sz="1800" b="1" dirty="0">
                <a:solidFill>
                  <a:srgbClr val="04A57E"/>
                </a:solidFill>
                <a:latin typeface="Montserrat"/>
                <a:ea typeface="Montserrat"/>
                <a:cs typeface="Montserrat"/>
                <a:sym typeface="Montserrat"/>
              </a:rPr>
              <a:t>.</a:t>
            </a:r>
            <a:endParaRPr sz="1800" b="1" dirty="0">
              <a:solidFill>
                <a:srgbClr val="04A57E"/>
              </a:solidFill>
              <a:latin typeface="Montserrat"/>
              <a:ea typeface="Montserrat"/>
              <a:cs typeface="Montserrat"/>
              <a:sym typeface="Montserrat"/>
            </a:endParaRPr>
          </a:p>
        </p:txBody>
      </p:sp>
      <p:sp>
        <p:nvSpPr>
          <p:cNvPr id="105" name="Google Shape;105;p21"/>
          <p:cNvSpPr txBox="1">
            <a:spLocks noGrp="1"/>
          </p:cNvSpPr>
          <p:nvPr>
            <p:ph type="body" idx="1"/>
          </p:nvPr>
        </p:nvSpPr>
        <p:spPr>
          <a:xfrm>
            <a:off x="311700" y="826200"/>
            <a:ext cx="8520600" cy="4105972"/>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b="1" i="1" dirty="0">
                <a:latin typeface="Montserrat"/>
                <a:ea typeface="Montserrat"/>
                <a:cs typeface="Montserrat"/>
                <a:sym typeface="Montserrat"/>
              </a:rPr>
              <a:t>Step 3 – Splitting data into Dependant &amp; Independent variables for train-test split</a:t>
            </a:r>
            <a:endParaRPr sz="1600" b="1" i="1"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A5D0E3CC-141C-42E3-A707-0EF7FD6739AE}"/>
              </a:ext>
            </a:extLst>
          </p:cNvPr>
          <p:cNvPicPr>
            <a:picLocks noChangeAspect="1"/>
          </p:cNvPicPr>
          <p:nvPr/>
        </p:nvPicPr>
        <p:blipFill>
          <a:blip r:embed="rId3"/>
          <a:stretch>
            <a:fillRect/>
          </a:stretch>
        </p:blipFill>
        <p:spPr>
          <a:xfrm>
            <a:off x="572494" y="1185300"/>
            <a:ext cx="3999506" cy="3746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E34342CD-222D-4C6B-9FE0-DB8355E35EF6}"/>
              </a:ext>
            </a:extLst>
          </p:cNvPr>
          <p:cNvSpPr txBox="1"/>
          <p:nvPr/>
        </p:nvSpPr>
        <p:spPr>
          <a:xfrm>
            <a:off x="4966223" y="1181299"/>
            <a:ext cx="3655601" cy="3754874"/>
          </a:xfrm>
          <a:prstGeom prst="rect">
            <a:avLst/>
          </a:prstGeom>
          <a:noFill/>
        </p:spPr>
        <p:txBody>
          <a:bodyPr wrap="square" rtlCol="0">
            <a:spAutoFit/>
          </a:bodyPr>
          <a:lstStyle/>
          <a:p>
            <a:pPr marL="285750" indent="-285750">
              <a:buFont typeface="Arial" panose="020B0604020202020204" pitchFamily="34" charset="0"/>
              <a:buChar char="•"/>
            </a:pPr>
            <a:r>
              <a:rPr lang="en-IN" dirty="0"/>
              <a:t>The code shows us the basic step of model building where in we split the dataset into training data &amp; testing data.</a:t>
            </a:r>
          </a:p>
          <a:p>
            <a:pPr marL="285750" indent="-285750">
              <a:buFont typeface="Arial" panose="020B0604020202020204" pitchFamily="34" charset="0"/>
              <a:buChar char="•"/>
            </a:pPr>
            <a:r>
              <a:rPr lang="en-IN" dirty="0"/>
              <a:t>This step is very important as without doing the split if we train the model it will know the results and if unknown values are introduced it might not function as intended.</a:t>
            </a:r>
          </a:p>
          <a:p>
            <a:pPr marL="285750" indent="-285750">
              <a:buFont typeface="Arial" panose="020B0604020202020204" pitchFamily="34" charset="0"/>
              <a:buChar char="•"/>
            </a:pPr>
            <a:r>
              <a:rPr lang="en-IN" dirty="0"/>
              <a:t>The practice of splitting data helps us to find various parameters such as accuracy, precision, recall values, r2 score, </a:t>
            </a:r>
            <a:r>
              <a:rPr lang="en-IN" dirty="0" err="1"/>
              <a:t>mse</a:t>
            </a:r>
            <a:r>
              <a:rPr lang="en-IN" dirty="0"/>
              <a:t> values etc which helps us to determine if our model is fit or not or should we tune it more or use some other modelling technique.</a:t>
            </a:r>
          </a:p>
          <a:p>
            <a:pPr marL="285750" indent="-285750">
              <a:buFont typeface="Arial" panose="020B0604020202020204" pitchFamily="34" charset="0"/>
              <a:buChar char="•"/>
            </a:pPr>
            <a:r>
              <a:rPr lang="en-IN" dirty="0"/>
              <a:t>After these step we move on to actual model building &amp; selection step.</a:t>
            </a:r>
          </a:p>
        </p:txBody>
      </p:sp>
    </p:spTree>
    <p:extLst>
      <p:ext uri="{BB962C8B-B14F-4D97-AF65-F5344CB8AC3E}">
        <p14:creationId xmlns:p14="http://schemas.microsoft.com/office/powerpoint/2010/main" val="220210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246725"/>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a:solidFill>
                  <a:srgbClr val="04A57E"/>
                </a:solidFill>
                <a:latin typeface="Montserrat"/>
                <a:ea typeface="Montserrat"/>
                <a:cs typeface="Montserrat"/>
                <a:sym typeface="Montserrat"/>
              </a:rPr>
              <a:t>ML Modeling</a:t>
            </a:r>
            <a:endParaRPr sz="1800" b="1">
              <a:solidFill>
                <a:srgbClr val="04A57E"/>
              </a:solidFill>
              <a:latin typeface="Montserrat"/>
              <a:ea typeface="Montserrat"/>
              <a:cs typeface="Montserrat"/>
              <a:sym typeface="Montserrat"/>
            </a:endParaRPr>
          </a:p>
        </p:txBody>
      </p:sp>
      <p:sp>
        <p:nvSpPr>
          <p:cNvPr id="111" name="Google Shape;111;p22"/>
          <p:cNvSpPr txBox="1">
            <a:spLocks noGrp="1"/>
          </p:cNvSpPr>
          <p:nvPr>
            <p:ph type="body" idx="1"/>
          </p:nvPr>
        </p:nvSpPr>
        <p:spPr>
          <a:xfrm>
            <a:off x="311700" y="787178"/>
            <a:ext cx="8520600" cy="4261899"/>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Clr>
                <a:srgbClr val="000000"/>
              </a:buClr>
              <a:buSzPts val="1800"/>
              <a:buFont typeface="Arial"/>
              <a:buNone/>
            </a:pPr>
            <a:r>
              <a:rPr lang="en-IN" sz="1200" i="1" dirty="0">
                <a:latin typeface="Montserrat"/>
                <a:ea typeface="Montserrat"/>
                <a:cs typeface="Montserrat"/>
                <a:sym typeface="Montserrat"/>
              </a:rPr>
              <a:t>I Will add the code in loop as writing the same piece of code repeatedly changing variable names and remembering them will be not good idea so instead I will do looping.</a:t>
            </a:r>
            <a:endParaRPr sz="1200" i="1" dirty="0">
              <a:latin typeface="Montserrat"/>
              <a:ea typeface="Montserrat"/>
              <a:cs typeface="Montserrat"/>
              <a:sym typeface="Montserrat"/>
            </a:endParaRPr>
          </a:p>
          <a:p>
            <a:pPr marL="0" lvl="0" indent="0" algn="l" rtl="0">
              <a:spcBef>
                <a:spcPts val="0"/>
              </a:spcBef>
              <a:spcAft>
                <a:spcPts val="0"/>
              </a:spcAft>
              <a:buClr>
                <a:srgbClr val="000000"/>
              </a:buClr>
              <a:buSzPts val="1800"/>
              <a:buFont typeface="Arial"/>
              <a:buNone/>
            </a:pPr>
            <a:endParaRPr sz="1200" i="1" dirty="0">
              <a:latin typeface="Montserrat"/>
              <a:ea typeface="Montserrat"/>
              <a:cs typeface="Montserrat"/>
              <a:sym typeface="Montserrat"/>
            </a:endParaRPr>
          </a:p>
          <a:p>
            <a:pPr marL="0" lvl="0" indent="0" algn="l" rtl="0">
              <a:spcBef>
                <a:spcPts val="0"/>
              </a:spcBef>
              <a:spcAft>
                <a:spcPts val="0"/>
              </a:spcAft>
              <a:buClr>
                <a:srgbClr val="000000"/>
              </a:buClr>
              <a:buSzPts val="1800"/>
              <a:buFont typeface="Arial"/>
              <a:buNone/>
            </a:pPr>
            <a:endParaRPr sz="1200" i="1" dirty="0">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495684AD-3961-4790-BD63-F9DFF375F4B0}"/>
              </a:ext>
            </a:extLst>
          </p:cNvPr>
          <p:cNvPicPr>
            <a:picLocks noChangeAspect="1"/>
          </p:cNvPicPr>
          <p:nvPr/>
        </p:nvPicPr>
        <p:blipFill>
          <a:blip r:embed="rId3"/>
          <a:stretch>
            <a:fillRect/>
          </a:stretch>
        </p:blipFill>
        <p:spPr>
          <a:xfrm>
            <a:off x="399164" y="1272210"/>
            <a:ext cx="4459083" cy="3776868"/>
          </a:xfrm>
          <a:prstGeom prst="rect">
            <a:avLst/>
          </a:prstGeom>
        </p:spPr>
      </p:pic>
      <p:pic>
        <p:nvPicPr>
          <p:cNvPr id="7" name="Picture 6">
            <a:extLst>
              <a:ext uri="{FF2B5EF4-FFF2-40B4-BE49-F238E27FC236}">
                <a16:creationId xmlns:a16="http://schemas.microsoft.com/office/drawing/2014/main" id="{BA28169E-4848-4D9A-8EEA-D20564061A3F}"/>
              </a:ext>
            </a:extLst>
          </p:cNvPr>
          <p:cNvPicPr>
            <a:picLocks noChangeAspect="1"/>
          </p:cNvPicPr>
          <p:nvPr/>
        </p:nvPicPr>
        <p:blipFill>
          <a:blip r:embed="rId4"/>
          <a:stretch>
            <a:fillRect/>
          </a:stretch>
        </p:blipFill>
        <p:spPr>
          <a:xfrm>
            <a:off x="5168349" y="1272210"/>
            <a:ext cx="3011008" cy="37768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246725"/>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a:solidFill>
                  <a:srgbClr val="04A57E"/>
                </a:solidFill>
                <a:latin typeface="Montserrat"/>
                <a:ea typeface="Montserrat"/>
                <a:cs typeface="Montserrat"/>
                <a:sym typeface="Montserrat"/>
              </a:rPr>
              <a:t>ML Modeling</a:t>
            </a:r>
            <a:endParaRPr sz="1800" b="1">
              <a:solidFill>
                <a:srgbClr val="04A57E"/>
              </a:solidFill>
              <a:latin typeface="Montserrat"/>
              <a:ea typeface="Montserrat"/>
              <a:cs typeface="Montserrat"/>
              <a:sym typeface="Montserrat"/>
            </a:endParaRPr>
          </a:p>
        </p:txBody>
      </p:sp>
      <p:sp>
        <p:nvSpPr>
          <p:cNvPr id="111" name="Google Shape;111;p22"/>
          <p:cNvSpPr txBox="1">
            <a:spLocks noGrp="1"/>
          </p:cNvSpPr>
          <p:nvPr>
            <p:ph type="body" idx="1"/>
          </p:nvPr>
        </p:nvSpPr>
        <p:spPr>
          <a:xfrm>
            <a:off x="311700" y="787178"/>
            <a:ext cx="8520600" cy="4261899"/>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Clr>
                <a:srgbClr val="000000"/>
              </a:buClr>
              <a:buSzPts val="1800"/>
              <a:buFont typeface="Arial"/>
              <a:buNone/>
            </a:pPr>
            <a:r>
              <a:rPr lang="en-IN" sz="1200" i="1" dirty="0">
                <a:latin typeface="Montserrat"/>
                <a:ea typeface="Montserrat"/>
                <a:cs typeface="Montserrat"/>
                <a:sym typeface="Montserrat"/>
              </a:rPr>
              <a:t>In the previous slide we saw the code for model building – scoring ,parameters , function to check them on various passed models , save the results and iterate to next model. Here we see few glimpse of the code o/p.</a:t>
            </a:r>
            <a:endParaRPr sz="1200" i="1" dirty="0">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495684AD-3961-4790-BD63-F9DFF375F4B0}"/>
              </a:ext>
            </a:extLst>
          </p:cNvPr>
          <p:cNvPicPr>
            <a:picLocks noChangeAspect="1"/>
          </p:cNvPicPr>
          <p:nvPr/>
        </p:nvPicPr>
        <p:blipFill>
          <a:blip r:embed="rId3"/>
          <a:stretch>
            <a:fillRect/>
          </a:stretch>
        </p:blipFill>
        <p:spPr>
          <a:xfrm>
            <a:off x="434349" y="1311191"/>
            <a:ext cx="1947623" cy="35855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CAE7E6BA-24DB-4236-979C-9C405F1B3D1C}"/>
              </a:ext>
            </a:extLst>
          </p:cNvPr>
          <p:cNvPicPr>
            <a:picLocks noChangeAspect="1"/>
          </p:cNvPicPr>
          <p:nvPr/>
        </p:nvPicPr>
        <p:blipFill>
          <a:blip r:embed="rId4"/>
          <a:stretch>
            <a:fillRect/>
          </a:stretch>
        </p:blipFill>
        <p:spPr>
          <a:xfrm>
            <a:off x="2514884" y="1311192"/>
            <a:ext cx="1990661" cy="35855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284F7ABB-A9B1-4F7B-859C-13BFFC4ED6DF}"/>
              </a:ext>
            </a:extLst>
          </p:cNvPr>
          <p:cNvPicPr>
            <a:picLocks noChangeAspect="1"/>
          </p:cNvPicPr>
          <p:nvPr/>
        </p:nvPicPr>
        <p:blipFill>
          <a:blip r:embed="rId5"/>
          <a:stretch>
            <a:fillRect/>
          </a:stretch>
        </p:blipFill>
        <p:spPr>
          <a:xfrm>
            <a:off x="4631120" y="1311191"/>
            <a:ext cx="4071195" cy="35855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5438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246725"/>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a:solidFill>
                  <a:srgbClr val="04A57E"/>
                </a:solidFill>
                <a:latin typeface="Montserrat"/>
                <a:ea typeface="Montserrat"/>
                <a:cs typeface="Montserrat"/>
                <a:sym typeface="Montserrat"/>
              </a:rPr>
              <a:t>ML Modeling</a:t>
            </a:r>
            <a:endParaRPr sz="1800" b="1">
              <a:solidFill>
                <a:srgbClr val="04A57E"/>
              </a:solidFill>
              <a:latin typeface="Montserrat"/>
              <a:ea typeface="Montserrat"/>
              <a:cs typeface="Montserrat"/>
              <a:sym typeface="Montserrat"/>
            </a:endParaRPr>
          </a:p>
        </p:txBody>
      </p:sp>
      <p:sp>
        <p:nvSpPr>
          <p:cNvPr id="111" name="Google Shape;111;p22"/>
          <p:cNvSpPr txBox="1">
            <a:spLocks noGrp="1"/>
          </p:cNvSpPr>
          <p:nvPr>
            <p:ph type="body" idx="1"/>
          </p:nvPr>
        </p:nvSpPr>
        <p:spPr>
          <a:xfrm>
            <a:off x="311700" y="787178"/>
            <a:ext cx="8520600" cy="4261899"/>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Clr>
                <a:srgbClr val="000000"/>
              </a:buClr>
              <a:buSzPts val="1800"/>
              <a:buFont typeface="Arial"/>
              <a:buNone/>
            </a:pPr>
            <a:r>
              <a:rPr lang="en-IN" sz="1200" i="1" dirty="0">
                <a:latin typeface="Montserrat"/>
                <a:ea typeface="Montserrat"/>
                <a:cs typeface="Montserrat"/>
                <a:sym typeface="Montserrat"/>
              </a:rPr>
              <a:t>In the previous slide we saw the model scores o/p and best model the next step is to save the model(will skip ss can look into notebook) now we see the testing part of model against test data that we split.</a:t>
            </a:r>
            <a:endParaRPr sz="1200" i="1" dirty="0">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C5D1F1DF-5730-4EE3-A63C-682429A9B2AE}"/>
              </a:ext>
            </a:extLst>
          </p:cNvPr>
          <p:cNvPicPr>
            <a:picLocks noChangeAspect="1"/>
          </p:cNvPicPr>
          <p:nvPr/>
        </p:nvPicPr>
        <p:blipFill rotWithShape="1">
          <a:blip r:embed="rId3"/>
          <a:srcRect b="30622"/>
          <a:stretch/>
        </p:blipFill>
        <p:spPr>
          <a:xfrm>
            <a:off x="311700" y="1330262"/>
            <a:ext cx="4201181" cy="1152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3DFD302-886D-4D44-A360-A04E6A372A5E}"/>
              </a:ext>
            </a:extLst>
          </p:cNvPr>
          <p:cNvPicPr>
            <a:picLocks noChangeAspect="1"/>
          </p:cNvPicPr>
          <p:nvPr/>
        </p:nvPicPr>
        <p:blipFill rotWithShape="1">
          <a:blip r:embed="rId4"/>
          <a:srcRect b="27859"/>
          <a:stretch/>
        </p:blipFill>
        <p:spPr>
          <a:xfrm>
            <a:off x="311700" y="2571750"/>
            <a:ext cx="4256477" cy="1200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A71990B-ADD0-4E98-BD9C-338086617D25}"/>
              </a:ext>
            </a:extLst>
          </p:cNvPr>
          <p:cNvPicPr>
            <a:picLocks noChangeAspect="1"/>
          </p:cNvPicPr>
          <p:nvPr/>
        </p:nvPicPr>
        <p:blipFill>
          <a:blip r:embed="rId5"/>
          <a:stretch>
            <a:fillRect/>
          </a:stretch>
        </p:blipFill>
        <p:spPr>
          <a:xfrm>
            <a:off x="4669623" y="1330262"/>
            <a:ext cx="4256477" cy="3464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B28A2231-3F28-4292-AFA6-301BCA94D2EB}"/>
              </a:ext>
            </a:extLst>
          </p:cNvPr>
          <p:cNvSpPr txBox="1"/>
          <p:nvPr/>
        </p:nvSpPr>
        <p:spPr>
          <a:xfrm>
            <a:off x="311700" y="3848748"/>
            <a:ext cx="4162678" cy="1200329"/>
          </a:xfrm>
          <a:prstGeom prst="rect">
            <a:avLst/>
          </a:prstGeom>
          <a:noFill/>
        </p:spPr>
        <p:txBody>
          <a:bodyPr wrap="square" rtlCol="0">
            <a:spAutoFit/>
          </a:bodyPr>
          <a:lstStyle/>
          <a:p>
            <a:pPr marL="171450" indent="-171450">
              <a:buFont typeface="Arial" panose="020B0604020202020204" pitchFamily="34" charset="0"/>
              <a:buChar char="•"/>
            </a:pPr>
            <a:r>
              <a:rPr lang="en-IN" sz="1200" dirty="0"/>
              <a:t>The code above generates 20 random sample data from original file which we used for train test split and test them to predict value against model.</a:t>
            </a:r>
          </a:p>
          <a:p>
            <a:pPr marL="171450" indent="-171450">
              <a:buFont typeface="Arial" panose="020B0604020202020204" pitchFamily="34" charset="0"/>
              <a:buChar char="•"/>
            </a:pPr>
            <a:r>
              <a:rPr lang="en-IN" sz="1200" dirty="0"/>
              <a:t>The code on side checks the actual value and predicted value ( I tweaked it a bit so that if difference of selling price is say under certain limit its safe prediction.</a:t>
            </a:r>
          </a:p>
        </p:txBody>
      </p:sp>
    </p:spTree>
    <p:extLst>
      <p:ext uri="{BB962C8B-B14F-4D97-AF65-F5344CB8AC3E}">
        <p14:creationId xmlns:p14="http://schemas.microsoft.com/office/powerpoint/2010/main" val="186287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246725"/>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a:solidFill>
                  <a:srgbClr val="04A57E"/>
                </a:solidFill>
                <a:latin typeface="Montserrat"/>
                <a:ea typeface="Montserrat"/>
                <a:cs typeface="Montserrat"/>
                <a:sym typeface="Montserrat"/>
              </a:rPr>
              <a:t>Deployment of ML Models using Streamlit.</a:t>
            </a:r>
            <a:endParaRPr sz="1800" b="1">
              <a:solidFill>
                <a:srgbClr val="04A57E"/>
              </a:solidFill>
              <a:latin typeface="Montserrat"/>
              <a:ea typeface="Montserrat"/>
              <a:cs typeface="Montserrat"/>
              <a:sym typeface="Montserrat"/>
            </a:endParaRPr>
          </a:p>
        </p:txBody>
      </p:sp>
      <p:sp>
        <p:nvSpPr>
          <p:cNvPr id="117" name="Google Shape;117;p23"/>
          <p:cNvSpPr txBox="1">
            <a:spLocks noGrp="1"/>
          </p:cNvSpPr>
          <p:nvPr>
            <p:ph type="body" idx="1"/>
          </p:nvPr>
        </p:nvSpPr>
        <p:spPr>
          <a:xfrm>
            <a:off x="311700" y="875980"/>
            <a:ext cx="8520600" cy="3992745"/>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dirty="0">
                <a:latin typeface="Montserrat"/>
                <a:ea typeface="Montserrat"/>
                <a:cs typeface="Montserrat"/>
                <a:sym typeface="Montserrat"/>
              </a:rPr>
              <a:t>Please visit the </a:t>
            </a:r>
            <a:r>
              <a:rPr lang="en-IN" dirty="0">
                <a:latin typeface="Montserrat"/>
                <a:ea typeface="Montserrat"/>
                <a:cs typeface="Montserrat"/>
                <a:sym typeface="Montserrat"/>
                <a:hlinkClick r:id="rId3"/>
              </a:rPr>
              <a:t>link</a:t>
            </a:r>
            <a:r>
              <a:rPr lang="en-IN" dirty="0">
                <a:latin typeface="Montserrat"/>
                <a:ea typeface="Montserrat"/>
                <a:cs typeface="Montserrat"/>
                <a:sym typeface="Montserrat"/>
              </a:rPr>
              <a:t> to view the actual working code of the project (won’t paste long code)</a:t>
            </a:r>
          </a:p>
          <a:p>
            <a:pPr marL="0" lvl="0" indent="0" algn="l" rtl="0">
              <a:lnSpc>
                <a:spcPct val="150000"/>
              </a:lnSpc>
              <a:spcBef>
                <a:spcPts val="0"/>
              </a:spcBef>
              <a:spcAft>
                <a:spcPts val="0"/>
              </a:spcAft>
              <a:buSzPts val="1800"/>
              <a:buNone/>
            </a:pPr>
            <a:r>
              <a:rPr lang="en-IN" b="1" i="1" dirty="0">
                <a:latin typeface="Montserrat"/>
                <a:ea typeface="Montserrat"/>
                <a:cs typeface="Montserrat"/>
                <a:sym typeface="Montserrat"/>
              </a:rPr>
              <a:t> Without any selection	Prediction of Selling Price	</a:t>
            </a:r>
            <a:r>
              <a:rPr lang="en-IN" b="1" i="1" dirty="0" err="1">
                <a:latin typeface="Montserrat"/>
                <a:ea typeface="Montserrat"/>
                <a:cs typeface="Montserrat"/>
                <a:sym typeface="Montserrat"/>
              </a:rPr>
              <a:t>Github</a:t>
            </a:r>
            <a:r>
              <a:rPr lang="en-IN" b="1" i="1" dirty="0">
                <a:latin typeface="Montserrat"/>
                <a:ea typeface="Montserrat"/>
                <a:cs typeface="Montserrat"/>
                <a:sym typeface="Montserrat"/>
              </a:rPr>
              <a:t> Code Structure</a:t>
            </a:r>
            <a:endParaRPr b="1" i="1"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E91C8F9C-B3EF-4D92-B8C6-B7491A4FC0B5}"/>
              </a:ext>
            </a:extLst>
          </p:cNvPr>
          <p:cNvPicPr>
            <a:picLocks noChangeAspect="1"/>
          </p:cNvPicPr>
          <p:nvPr/>
        </p:nvPicPr>
        <p:blipFill rotWithShape="1">
          <a:blip r:embed="rId4"/>
          <a:srcRect l="19455" t="2276" r="17044" b="4522"/>
          <a:stretch/>
        </p:blipFill>
        <p:spPr>
          <a:xfrm>
            <a:off x="461043" y="1544491"/>
            <a:ext cx="2382051" cy="3323511"/>
          </a:xfrm>
          <a:prstGeom prst="rect">
            <a:avLst/>
          </a:prstGeom>
        </p:spPr>
      </p:pic>
      <p:pic>
        <p:nvPicPr>
          <p:cNvPr id="5" name="Picture 4">
            <a:extLst>
              <a:ext uri="{FF2B5EF4-FFF2-40B4-BE49-F238E27FC236}">
                <a16:creationId xmlns:a16="http://schemas.microsoft.com/office/drawing/2014/main" id="{77637F04-87EB-403F-B5EE-0F2A824ED74E}"/>
              </a:ext>
            </a:extLst>
          </p:cNvPr>
          <p:cNvPicPr>
            <a:picLocks noChangeAspect="1"/>
          </p:cNvPicPr>
          <p:nvPr/>
        </p:nvPicPr>
        <p:blipFill rotWithShape="1">
          <a:blip r:embed="rId5"/>
          <a:srcRect l="17259" t="2104" r="11279" b="3741"/>
          <a:stretch/>
        </p:blipFill>
        <p:spPr>
          <a:xfrm>
            <a:off x="3135085" y="1544491"/>
            <a:ext cx="2382051" cy="3323511"/>
          </a:xfrm>
          <a:prstGeom prst="rect">
            <a:avLst/>
          </a:prstGeom>
        </p:spPr>
      </p:pic>
      <p:pic>
        <p:nvPicPr>
          <p:cNvPr id="6" name="Picture 5">
            <a:extLst>
              <a:ext uri="{FF2B5EF4-FFF2-40B4-BE49-F238E27FC236}">
                <a16:creationId xmlns:a16="http://schemas.microsoft.com/office/drawing/2014/main" id="{E4735184-0217-4406-9B1F-A54F948FE792}"/>
              </a:ext>
            </a:extLst>
          </p:cNvPr>
          <p:cNvPicPr>
            <a:picLocks noChangeAspect="1"/>
          </p:cNvPicPr>
          <p:nvPr/>
        </p:nvPicPr>
        <p:blipFill>
          <a:blip r:embed="rId6"/>
          <a:stretch>
            <a:fillRect/>
          </a:stretch>
        </p:blipFill>
        <p:spPr>
          <a:xfrm>
            <a:off x="5747657" y="1544491"/>
            <a:ext cx="2935300" cy="332351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192350"/>
            <a:ext cx="8520600" cy="801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800" b="1">
                <a:solidFill>
                  <a:srgbClr val="04A57E"/>
                </a:solidFill>
                <a:latin typeface="Montserrat"/>
                <a:ea typeface="Montserrat"/>
                <a:cs typeface="Montserrat"/>
                <a:sym typeface="Montserrat"/>
              </a:rPr>
              <a:t>Endnotes</a:t>
            </a:r>
            <a:endParaRPr sz="1800" b="1">
              <a:solidFill>
                <a:srgbClr val="04A57E"/>
              </a:solidFill>
              <a:latin typeface="Montserrat"/>
              <a:ea typeface="Montserrat"/>
              <a:cs typeface="Montserrat"/>
              <a:sym typeface="Montserrat"/>
            </a:endParaRPr>
          </a:p>
        </p:txBody>
      </p:sp>
      <p:sp>
        <p:nvSpPr>
          <p:cNvPr id="123" name="Google Shape;123;p24"/>
          <p:cNvSpPr txBox="1"/>
          <p:nvPr/>
        </p:nvSpPr>
        <p:spPr>
          <a:xfrm>
            <a:off x="311700" y="993350"/>
            <a:ext cx="5713800" cy="37394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Montserrat"/>
                <a:ea typeface="Montserrat"/>
                <a:cs typeface="Montserrat"/>
                <a:sym typeface="Montserrat"/>
              </a:rPr>
              <a:t>Reference Links:- </a:t>
            </a:r>
            <a:endParaRPr b="1" dirty="0">
              <a:latin typeface="Montserrat"/>
              <a:ea typeface="Montserrat"/>
              <a:cs typeface="Montserrat"/>
              <a:sym typeface="Montserrat"/>
            </a:endParaRPr>
          </a:p>
          <a:p>
            <a:pPr marL="0" lvl="0" indent="0" algn="l" rtl="0">
              <a:spcBef>
                <a:spcPts val="0"/>
              </a:spcBef>
              <a:spcAft>
                <a:spcPts val="0"/>
              </a:spcAft>
              <a:buNone/>
            </a:pPr>
            <a:endParaRPr b="1"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a:latin typeface="Montserrat"/>
                <a:ea typeface="Montserrat"/>
                <a:cs typeface="Montserrat"/>
                <a:sym typeface="Montserrat"/>
              </a:rPr>
              <a:t>GitHub </a:t>
            </a:r>
            <a:r>
              <a:rPr lang="en-IN" dirty="0">
                <a:latin typeface="Montserrat"/>
                <a:ea typeface="Montserrat"/>
                <a:cs typeface="Montserrat"/>
                <a:sym typeface="Montserrat"/>
                <a:hlinkClick r:id="rId3"/>
              </a:rPr>
              <a:t>Repo Link</a:t>
            </a:r>
            <a:endParaRPr lang="en-IN"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a:latin typeface="Montserrat"/>
                <a:ea typeface="Montserrat"/>
                <a:cs typeface="Montserrat"/>
                <a:sym typeface="Montserrat"/>
              </a:rPr>
              <a:t>Streamlit App </a:t>
            </a:r>
            <a:r>
              <a:rPr lang="en-IN" dirty="0">
                <a:latin typeface="Montserrat"/>
                <a:ea typeface="Montserrat"/>
                <a:cs typeface="Montserrat"/>
                <a:sym typeface="Montserrat"/>
                <a:hlinkClick r:id="rId4"/>
              </a:rPr>
              <a:t>Weblink</a:t>
            </a:r>
            <a:endParaRPr lang="en-IN"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a:latin typeface="Montserrat"/>
                <a:ea typeface="Montserrat"/>
                <a:cs typeface="Montserrat"/>
                <a:sym typeface="Montserrat"/>
              </a:rPr>
              <a:t>Streamlit App </a:t>
            </a:r>
            <a:r>
              <a:rPr lang="en-IN" dirty="0">
                <a:latin typeface="Montserrat"/>
                <a:ea typeface="Montserrat"/>
                <a:cs typeface="Montserrat"/>
                <a:sym typeface="Montserrat"/>
                <a:hlinkClick r:id="rId5"/>
              </a:rPr>
              <a:t>Alternate</a:t>
            </a:r>
            <a:endParaRPr lang="en-IN"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a:latin typeface="Montserrat"/>
                <a:ea typeface="Montserrat"/>
                <a:cs typeface="Montserrat"/>
                <a:sym typeface="Montserrat"/>
              </a:rPr>
              <a:t>Google Drive </a:t>
            </a:r>
            <a:r>
              <a:rPr lang="en-IN" dirty="0">
                <a:latin typeface="Montserrat"/>
                <a:ea typeface="Montserrat"/>
                <a:cs typeface="Montserrat"/>
                <a:sym typeface="Montserrat"/>
                <a:hlinkClick r:id="rId6"/>
              </a:rPr>
              <a:t>Folder</a:t>
            </a:r>
            <a:endParaRPr lang="en-IN"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a:latin typeface="Montserrat"/>
                <a:ea typeface="Montserrat"/>
                <a:cs typeface="Montserrat"/>
                <a:sym typeface="Montserrat"/>
              </a:rPr>
              <a:t>Zip </a:t>
            </a:r>
            <a:r>
              <a:rPr lang="en-IN" dirty="0">
                <a:latin typeface="Montserrat"/>
                <a:ea typeface="Montserrat"/>
                <a:cs typeface="Montserrat"/>
                <a:sym typeface="Montserrat"/>
                <a:hlinkClick r:id="rId7"/>
              </a:rPr>
              <a:t>file</a:t>
            </a:r>
            <a:endParaRPr lang="en-IN"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a:latin typeface="Montserrat"/>
                <a:ea typeface="Montserrat"/>
                <a:cs typeface="Montserrat"/>
                <a:sym typeface="Montserrat"/>
              </a:rPr>
              <a:t>Google Colab Links (Run &amp; View code Directly)</a:t>
            </a:r>
          </a:p>
          <a:p>
            <a:pPr marL="742950" lvl="1" indent="-285750">
              <a:lnSpc>
                <a:spcPct val="150000"/>
              </a:lnSpc>
              <a:buFont typeface="Wingdings" panose="05000000000000000000" pitchFamily="2" charset="2"/>
              <a:buChar char="§"/>
            </a:pPr>
            <a:r>
              <a:rPr lang="en-IN" dirty="0">
                <a:latin typeface="Montserrat"/>
                <a:ea typeface="Montserrat"/>
                <a:cs typeface="Montserrat"/>
                <a:sym typeface="Montserrat"/>
              </a:rPr>
              <a:t>EDA &amp; Graphical Analysis </a:t>
            </a:r>
            <a:r>
              <a:rPr lang="en-IN" dirty="0">
                <a:latin typeface="Montserrat"/>
                <a:ea typeface="Montserrat"/>
                <a:cs typeface="Montserrat"/>
                <a:sym typeface="Montserrat"/>
                <a:hlinkClick r:id="rId8"/>
              </a:rPr>
              <a:t>Colab</a:t>
            </a:r>
            <a:endParaRPr lang="en-IN" dirty="0">
              <a:latin typeface="Montserrat"/>
              <a:ea typeface="Montserrat"/>
              <a:cs typeface="Montserrat"/>
              <a:sym typeface="Montserrat"/>
            </a:endParaRPr>
          </a:p>
          <a:p>
            <a:pPr marL="742950" lvl="1" indent="-285750">
              <a:lnSpc>
                <a:spcPct val="150000"/>
              </a:lnSpc>
              <a:buFont typeface="Wingdings" panose="05000000000000000000" pitchFamily="2" charset="2"/>
              <a:buChar char="§"/>
            </a:pPr>
            <a:r>
              <a:rPr lang="en-IN" dirty="0">
                <a:latin typeface="Montserrat"/>
                <a:ea typeface="Montserrat"/>
                <a:cs typeface="Montserrat"/>
                <a:sym typeface="Montserrat"/>
              </a:rPr>
              <a:t>Model Training &amp; Evaluation </a:t>
            </a:r>
            <a:r>
              <a:rPr lang="en-IN" dirty="0">
                <a:latin typeface="Montserrat"/>
                <a:ea typeface="Montserrat"/>
                <a:cs typeface="Montserrat"/>
                <a:sym typeface="Montserrat"/>
                <a:hlinkClick r:id="rId9"/>
              </a:rPr>
              <a:t>Colab</a:t>
            </a:r>
            <a:endParaRPr lang="en-IN" dirty="0">
              <a:latin typeface="Montserrat"/>
              <a:ea typeface="Montserrat"/>
              <a:cs typeface="Montserrat"/>
              <a:sym typeface="Montserrat"/>
            </a:endParaRPr>
          </a:p>
          <a:p>
            <a:pPr marL="742950" lvl="1" indent="-285750">
              <a:lnSpc>
                <a:spcPct val="150000"/>
              </a:lnSpc>
              <a:buFont typeface="Wingdings" panose="05000000000000000000" pitchFamily="2" charset="2"/>
              <a:buChar char="§"/>
            </a:pPr>
            <a:r>
              <a:rPr lang="en-IN" dirty="0">
                <a:latin typeface="Montserrat"/>
                <a:ea typeface="Montserrat"/>
                <a:cs typeface="Montserrat"/>
                <a:sym typeface="Montserrat"/>
              </a:rPr>
              <a:t>Readme </a:t>
            </a:r>
            <a:r>
              <a:rPr lang="en-IN" dirty="0">
                <a:latin typeface="Montserrat"/>
                <a:ea typeface="Montserrat"/>
                <a:cs typeface="Montserrat"/>
                <a:sym typeface="Montserrat"/>
                <a:hlinkClick r:id="rId10"/>
              </a:rPr>
              <a:t>File</a:t>
            </a:r>
            <a:r>
              <a:rPr lang="en-IN" dirty="0">
                <a:latin typeface="Montserrat"/>
                <a:ea typeface="Montserrat"/>
                <a:cs typeface="Montserrat"/>
                <a:sym typeface="Montserrat"/>
              </a:rPr>
              <a:t> (To get the project structure &amp; all links)</a:t>
            </a:r>
          </a:p>
          <a:p>
            <a:pPr marL="457200" lvl="0" indent="0" algn="l" rtl="0">
              <a:spcBef>
                <a:spcPts val="0"/>
              </a:spcBef>
              <a:spcAft>
                <a:spcPts val="0"/>
              </a:spcAft>
              <a:buNone/>
            </a:pPr>
            <a:endParaRPr dirty="0">
              <a:latin typeface="Montserrat"/>
              <a:ea typeface="Montserrat"/>
              <a:cs typeface="Montserrat"/>
              <a:sym typeface="Montserrat"/>
            </a:endParaRPr>
          </a:p>
        </p:txBody>
      </p:sp>
      <p:sp>
        <p:nvSpPr>
          <p:cNvPr id="2" name="TextBox 1">
            <a:extLst>
              <a:ext uri="{FF2B5EF4-FFF2-40B4-BE49-F238E27FC236}">
                <a16:creationId xmlns:a16="http://schemas.microsoft.com/office/drawing/2014/main" id="{405FC135-E294-4079-B057-934952055239}"/>
              </a:ext>
            </a:extLst>
          </p:cNvPr>
          <p:cNvSpPr txBox="1"/>
          <p:nvPr/>
        </p:nvSpPr>
        <p:spPr>
          <a:xfrm>
            <a:off x="6300908" y="993350"/>
            <a:ext cx="2342069" cy="3373809"/>
          </a:xfrm>
          <a:prstGeom prst="rect">
            <a:avLst/>
          </a:prstGeom>
          <a:noFill/>
        </p:spPr>
        <p:txBody>
          <a:bodyPr wrap="square" rtlCol="0">
            <a:spAutoFit/>
          </a:bodyPr>
          <a:lstStyle/>
          <a:p>
            <a:pPr>
              <a:lnSpc>
                <a:spcPct val="150000"/>
              </a:lnSpc>
            </a:pPr>
            <a:r>
              <a:rPr lang="en-IN" sz="1600" b="1" dirty="0">
                <a:latin typeface="Montserrat"/>
              </a:rPr>
              <a:t>About Me :</a:t>
            </a:r>
          </a:p>
          <a:p>
            <a:pPr marL="285750" indent="-285750">
              <a:lnSpc>
                <a:spcPct val="150000"/>
              </a:lnSpc>
              <a:buFont typeface="Arial" panose="020B0604020202020204" pitchFamily="34" charset="0"/>
              <a:buChar char="•"/>
            </a:pPr>
            <a:r>
              <a:rPr lang="en-IN" sz="1600" dirty="0">
                <a:latin typeface="Montserrat"/>
              </a:rPr>
              <a:t>Name</a:t>
            </a:r>
            <a:r>
              <a:rPr lang="en-IN" sz="1600" dirty="0"/>
              <a:t> – Sumit S. Chaure</a:t>
            </a:r>
          </a:p>
          <a:p>
            <a:pPr marL="285750" indent="-285750">
              <a:lnSpc>
                <a:spcPct val="150000"/>
              </a:lnSpc>
              <a:buFont typeface="Arial" panose="020B0604020202020204" pitchFamily="34" charset="0"/>
              <a:buChar char="•"/>
            </a:pPr>
            <a:r>
              <a:rPr lang="en-IN" sz="1600" dirty="0">
                <a:latin typeface="Montserrat"/>
              </a:rPr>
              <a:t>Batch</a:t>
            </a:r>
            <a:r>
              <a:rPr lang="en-IN" sz="1600" dirty="0"/>
              <a:t> – 10</a:t>
            </a:r>
          </a:p>
          <a:p>
            <a:pPr marL="285750" indent="-285750">
              <a:lnSpc>
                <a:spcPct val="150000"/>
              </a:lnSpc>
              <a:buFont typeface="Arial" panose="020B0604020202020204" pitchFamily="34" charset="0"/>
              <a:buChar char="•"/>
            </a:pPr>
            <a:r>
              <a:rPr lang="en-IN" sz="1600" dirty="0">
                <a:latin typeface="Montserrat"/>
              </a:rPr>
              <a:t>Course</a:t>
            </a:r>
            <a:r>
              <a:rPr lang="en-IN" sz="1600" dirty="0"/>
              <a:t> – Data Science With Python</a:t>
            </a:r>
          </a:p>
          <a:p>
            <a:pPr marL="285750" indent="-285750">
              <a:lnSpc>
                <a:spcPct val="150000"/>
              </a:lnSpc>
              <a:buFont typeface="Arial" panose="020B0604020202020204" pitchFamily="34" charset="0"/>
              <a:buChar char="•"/>
            </a:pPr>
            <a:r>
              <a:rPr lang="en-IN" sz="1600" dirty="0">
                <a:latin typeface="Montserrat"/>
              </a:rPr>
              <a:t>GitHub</a:t>
            </a:r>
            <a:r>
              <a:rPr lang="en-IN" sz="1600" dirty="0"/>
              <a:t> - </a:t>
            </a:r>
            <a:r>
              <a:rPr lang="en-IN" sz="1600" dirty="0">
                <a:hlinkClick r:id="rId11"/>
              </a:rPr>
              <a:t>Sumit-SC</a:t>
            </a:r>
            <a:endParaRPr lang="en-IN" sz="1600" dirty="0"/>
          </a:p>
          <a:p>
            <a:pPr marL="285750" indent="-285750">
              <a:lnSpc>
                <a:spcPct val="150000"/>
              </a:lnSpc>
              <a:buFont typeface="Arial" panose="020B0604020202020204" pitchFamily="34" charset="0"/>
              <a:buChar char="•"/>
            </a:pPr>
            <a:r>
              <a:rPr lang="en-IN" sz="1600" dirty="0">
                <a:latin typeface="Montserrat"/>
              </a:rPr>
              <a:t>Kaggle</a:t>
            </a:r>
            <a:r>
              <a:rPr lang="en-IN" sz="1600" dirty="0"/>
              <a:t> – </a:t>
            </a:r>
            <a:r>
              <a:rPr lang="en-IN" sz="1600" dirty="0">
                <a:hlinkClick r:id="rId12"/>
              </a:rPr>
              <a:t>Sumit</a:t>
            </a:r>
            <a:endParaRPr lang="en-IN" sz="1600" dirty="0"/>
          </a:p>
          <a:p>
            <a:pPr marL="285750" indent="-285750">
              <a:lnSpc>
                <a:spcPct val="150000"/>
              </a:lnSpc>
              <a:buFont typeface="Arial" panose="020B0604020202020204" pitchFamily="34" charset="0"/>
              <a:buChar char="•"/>
            </a:pPr>
            <a:r>
              <a:rPr lang="en-IN" sz="1600" dirty="0">
                <a:latin typeface="Montserrat"/>
              </a:rPr>
              <a:t>Email</a:t>
            </a:r>
            <a:r>
              <a:rPr lang="en-IN" sz="1600" dirty="0"/>
              <a:t> - </a:t>
            </a:r>
            <a:r>
              <a:rPr lang="en-IN" sz="1600" dirty="0">
                <a:hlinkClick r:id="rId13"/>
              </a:rPr>
              <a:t>@</a:t>
            </a:r>
            <a:endParaRPr lang="en-IN"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288925" y="149225"/>
            <a:ext cx="6400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4A57E"/>
              </a:buClr>
              <a:buSzPts val="1800"/>
              <a:buFont typeface="Montserrat"/>
              <a:buNone/>
            </a:pPr>
            <a:r>
              <a:rPr lang="en" sz="1800" b="1" i="0" u="none" strike="noStrike" cap="none">
                <a:solidFill>
                  <a:srgbClr val="04A57E"/>
                </a:solidFill>
                <a:latin typeface="Montserrat"/>
                <a:ea typeface="Montserrat"/>
                <a:cs typeface="Montserrat"/>
                <a:sym typeface="Montserrat"/>
              </a:rPr>
              <a:t>Agenda</a:t>
            </a:r>
            <a:endParaRPr sz="1400" b="0" i="0" u="none" strike="noStrike" cap="none">
              <a:solidFill>
                <a:srgbClr val="000000"/>
              </a:solidFill>
              <a:latin typeface="Arial"/>
              <a:ea typeface="Arial"/>
              <a:cs typeface="Arial"/>
              <a:sym typeface="Arial"/>
            </a:endParaRPr>
          </a:p>
        </p:txBody>
      </p:sp>
      <p:sp>
        <p:nvSpPr>
          <p:cNvPr id="74" name="Google Shape;74;p16"/>
          <p:cNvSpPr txBox="1"/>
          <p:nvPr/>
        </p:nvSpPr>
        <p:spPr>
          <a:xfrm>
            <a:off x="220175" y="794516"/>
            <a:ext cx="85422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200"/>
              <a:buFont typeface="Montserrat"/>
              <a:buNone/>
            </a:pPr>
            <a:endParaRPr sz="1400" i="0" u="none" strike="noStrike" cap="none" dirty="0">
              <a:solidFill>
                <a:srgbClr val="000000"/>
              </a:solidFill>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Exploration (</a:t>
            </a:r>
            <a:r>
              <a:rPr lang="en-IN" dirty="0">
                <a:latin typeface="Montserrat SemiBold"/>
                <a:ea typeface="Montserrat SemiBold"/>
                <a:cs typeface="Montserrat SemiBold"/>
                <a:sym typeface="Montserrat SemiBold"/>
              </a:rPr>
              <a:t>Using Excel &amp; Python)</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insights (</a:t>
            </a:r>
            <a:r>
              <a:rPr lang="en-IN" dirty="0">
                <a:latin typeface="Montserrat SemiBold"/>
                <a:ea typeface="Montserrat SemiBold"/>
                <a:cs typeface="Montserrat SemiBold"/>
                <a:sym typeface="Montserrat SemiBold"/>
              </a:rPr>
              <a:t>Excel &amp; Python)</a:t>
            </a:r>
            <a:endParaRPr dirty="0">
              <a:latin typeface="Montserrat SemiBold"/>
              <a:ea typeface="Montserrat SemiBold"/>
              <a:cs typeface="Montserrat SemiBold"/>
              <a:sym typeface="Montserrat SemiBold"/>
            </a:endParaRPr>
          </a:p>
          <a:p>
            <a:pPr marL="45720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EDA Graphs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Graphical Analysis and conclusion on Data</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Cleaning &amp; Pre-Processing Steps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ML Modeling</a:t>
            </a: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Model Test Evaulation &amp; Prediction Analysis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Deployment of ML Models using Streamlit</a:t>
            </a:r>
            <a:endParaRPr dirty="0">
              <a:latin typeface="Montserrat SemiBold"/>
              <a:ea typeface="Montserrat SemiBold"/>
              <a:cs typeface="Montserrat SemiBold"/>
              <a:sym typeface="Montserrat SemiBold"/>
            </a:endParaRPr>
          </a:p>
          <a:p>
            <a:pPr marL="457200" marR="0" lvl="0" indent="0" algn="l" rtl="0">
              <a:lnSpc>
                <a:spcPct val="150000"/>
              </a:lnSpc>
              <a:spcBef>
                <a:spcPts val="0"/>
              </a:spcBef>
              <a:spcAft>
                <a:spcPts val="0"/>
              </a:spcAft>
              <a:buNone/>
            </a:pPr>
            <a:endParaRPr dirty="0">
              <a:latin typeface="Montserrat SemiBold"/>
              <a:ea typeface="Montserrat SemiBold"/>
              <a:cs typeface="Montserrat SemiBold"/>
              <a:sym typeface="Montserrat SemiBold"/>
            </a:endParaRPr>
          </a:p>
        </p:txBody>
      </p:sp>
      <p:pic>
        <p:nvPicPr>
          <p:cNvPr id="75" name="Google Shape;75;p16" descr="agenda – Palo Alto Daily Post"/>
          <p:cNvPicPr preferRelativeResize="0"/>
          <p:nvPr/>
        </p:nvPicPr>
        <p:blipFill rotWithShape="1">
          <a:blip r:embed="rId3">
            <a:alphaModFix/>
          </a:blip>
          <a:srcRect/>
          <a:stretch/>
        </p:blipFill>
        <p:spPr>
          <a:xfrm>
            <a:off x="6088063" y="1103313"/>
            <a:ext cx="26193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41D3-71CD-434D-9ABB-6F9AFEA25510}"/>
              </a:ext>
            </a:extLst>
          </p:cNvPr>
          <p:cNvSpPr>
            <a:spLocks noGrp="1"/>
          </p:cNvSpPr>
          <p:nvPr>
            <p:ph type="title"/>
          </p:nvPr>
        </p:nvSpPr>
        <p:spPr/>
        <p:txBody>
          <a:bodyPr/>
          <a:lstStyle/>
          <a:p>
            <a:r>
              <a:rPr lang="en-IN" sz="2220" b="1" dirty="0">
                <a:latin typeface="Montserrat"/>
              </a:rPr>
              <a:t>END</a:t>
            </a:r>
          </a:p>
        </p:txBody>
      </p:sp>
      <p:pic>
        <p:nvPicPr>
          <p:cNvPr id="5" name="Google Shape;136;g221e220ba79_0_6">
            <a:extLst>
              <a:ext uri="{FF2B5EF4-FFF2-40B4-BE49-F238E27FC236}">
                <a16:creationId xmlns:a16="http://schemas.microsoft.com/office/drawing/2014/main" id="{8E9BDF7A-43C3-4D08-942F-95AF2C0A759E}"/>
              </a:ext>
            </a:extLst>
          </p:cNvPr>
          <p:cNvPicPr preferRelativeResize="0"/>
          <p:nvPr/>
        </p:nvPicPr>
        <p:blipFill rotWithShape="1">
          <a:blip r:embed="rId2">
            <a:alphaModFix/>
          </a:blip>
          <a:srcRect/>
          <a:stretch/>
        </p:blipFill>
        <p:spPr>
          <a:xfrm>
            <a:off x="1769775" y="886762"/>
            <a:ext cx="5604450" cy="3369975"/>
          </a:xfrm>
          <a:prstGeom prst="rect">
            <a:avLst/>
          </a:prstGeom>
          <a:noFill/>
          <a:ln>
            <a:noFill/>
          </a:ln>
        </p:spPr>
      </p:pic>
    </p:spTree>
    <p:extLst>
      <p:ext uri="{BB962C8B-B14F-4D97-AF65-F5344CB8AC3E}">
        <p14:creationId xmlns:p14="http://schemas.microsoft.com/office/powerpoint/2010/main" val="174280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r>
              <a:rPr lang="en-IN" sz="1800" b="1" dirty="0">
                <a:solidFill>
                  <a:srgbClr val="04A57E"/>
                </a:solidFill>
                <a:latin typeface="Montserrat"/>
                <a:ea typeface="Montserrat"/>
                <a:cs typeface="Montserrat"/>
                <a:sym typeface="Montserrat"/>
              </a:rPr>
              <a:t>Using Excel)</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sp>
        <p:nvSpPr>
          <p:cNvPr id="81" name="Google Shape;81;p17"/>
          <p:cNvSpPr txBox="1">
            <a:spLocks noGrp="1"/>
          </p:cNvSpPr>
          <p:nvPr>
            <p:ph type="body" idx="1"/>
          </p:nvPr>
        </p:nvSpPr>
        <p:spPr>
          <a:xfrm>
            <a:off x="311700" y="906716"/>
            <a:ext cx="8520600" cy="3962009"/>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sz="1600" b="1" dirty="0">
                <a:latin typeface="Montserrat"/>
                <a:ea typeface="Montserrat"/>
                <a:cs typeface="Montserrat"/>
                <a:sym typeface="Montserrat"/>
              </a:rPr>
              <a:t>Basic Analysis Using Excel Sheet		</a:t>
            </a:r>
            <a:endParaRPr sz="1600" b="1" dirty="0">
              <a:latin typeface="Montserrat"/>
              <a:ea typeface="Montserrat"/>
              <a:cs typeface="Montserrat"/>
              <a:sym typeface="Montserrat"/>
            </a:endParaRPr>
          </a:p>
        </p:txBody>
      </p:sp>
      <p:pic>
        <p:nvPicPr>
          <p:cNvPr id="1026" name="Picture 2" descr="https://mitsus.life-is-pa.in/6oi8CFK4x.png">
            <a:extLst>
              <a:ext uri="{FF2B5EF4-FFF2-40B4-BE49-F238E27FC236}">
                <a16:creationId xmlns:a16="http://schemas.microsoft.com/office/drawing/2014/main" id="{9730CB1C-57DF-4E07-B39E-C33CA9B79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01" y="1327866"/>
            <a:ext cx="3719072" cy="2487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7DE12A-9C41-4009-8C85-0FF70A99553A}"/>
              </a:ext>
            </a:extLst>
          </p:cNvPr>
          <p:cNvSpPr txBox="1"/>
          <p:nvPr/>
        </p:nvSpPr>
        <p:spPr>
          <a:xfrm>
            <a:off x="4114800" y="1327867"/>
            <a:ext cx="4717500" cy="830997"/>
          </a:xfrm>
          <a:prstGeom prst="rect">
            <a:avLst/>
          </a:prstGeom>
          <a:noFill/>
        </p:spPr>
        <p:txBody>
          <a:bodyPr wrap="square" rtlCol="0">
            <a:spAutoFit/>
          </a:bodyPr>
          <a:lstStyle/>
          <a:p>
            <a:pPr marL="285750" indent="-285750">
              <a:buFont typeface="Arial" panose="020B0604020202020204" pitchFamily="34" charset="0"/>
              <a:buChar char="•"/>
            </a:pPr>
            <a:r>
              <a:rPr lang="en-IN" sz="1200" dirty="0"/>
              <a:t>The Dataset contains </a:t>
            </a:r>
            <a:r>
              <a:rPr lang="en-IN" sz="1200" b="1" dirty="0"/>
              <a:t>8 rows &amp; 4240 </a:t>
            </a:r>
            <a:r>
              <a:rPr lang="en-IN" sz="1200" dirty="0"/>
              <a:t>columns showing the information of used cars dataset.</a:t>
            </a:r>
          </a:p>
          <a:p>
            <a:pPr marL="285750" indent="-285750">
              <a:buFont typeface="Arial" panose="020B0604020202020204" pitchFamily="34" charset="0"/>
              <a:buChar char="•"/>
            </a:pPr>
            <a:r>
              <a:rPr lang="en-IN" sz="1200" dirty="0"/>
              <a:t>The Basic analysis shows that there </a:t>
            </a:r>
            <a:r>
              <a:rPr lang="en-IN" sz="1200" i="1" dirty="0"/>
              <a:t>is no null value </a:t>
            </a:r>
            <a:r>
              <a:rPr lang="en-IN" sz="1200" dirty="0"/>
              <a:t>present.</a:t>
            </a:r>
          </a:p>
          <a:p>
            <a:pPr marL="285750" indent="-285750">
              <a:buFont typeface="Arial" panose="020B0604020202020204" pitchFamily="34" charset="0"/>
              <a:buChar char="•"/>
            </a:pPr>
            <a:r>
              <a:rPr lang="en-IN" sz="1200" dirty="0"/>
              <a:t>The Analysis further shows that there are </a:t>
            </a:r>
            <a:r>
              <a:rPr lang="en-IN" sz="1200" i="1" dirty="0">
                <a:solidFill>
                  <a:srgbClr val="FF0000"/>
                </a:solidFill>
              </a:rPr>
              <a:t>763 duplicate </a:t>
            </a:r>
            <a:r>
              <a:rPr lang="en-IN" sz="1200" dirty="0"/>
              <a:t>values.</a:t>
            </a:r>
          </a:p>
        </p:txBody>
      </p:sp>
      <p:pic>
        <p:nvPicPr>
          <p:cNvPr id="6" name="Picture 5">
            <a:extLst>
              <a:ext uri="{FF2B5EF4-FFF2-40B4-BE49-F238E27FC236}">
                <a16:creationId xmlns:a16="http://schemas.microsoft.com/office/drawing/2014/main" id="{056BD033-208B-4CB6-885D-13AE0EC62F60}"/>
              </a:ext>
            </a:extLst>
          </p:cNvPr>
          <p:cNvPicPr>
            <a:picLocks noChangeAspect="1"/>
          </p:cNvPicPr>
          <p:nvPr/>
        </p:nvPicPr>
        <p:blipFill>
          <a:blip r:embed="rId4"/>
          <a:stretch>
            <a:fillRect/>
          </a:stretch>
        </p:blipFill>
        <p:spPr>
          <a:xfrm>
            <a:off x="384201" y="3773558"/>
            <a:ext cx="3719072" cy="1081142"/>
          </a:xfrm>
          <a:prstGeom prst="rect">
            <a:avLst/>
          </a:prstGeom>
        </p:spPr>
      </p:pic>
      <p:pic>
        <p:nvPicPr>
          <p:cNvPr id="7" name="Picture 6">
            <a:extLst>
              <a:ext uri="{FF2B5EF4-FFF2-40B4-BE49-F238E27FC236}">
                <a16:creationId xmlns:a16="http://schemas.microsoft.com/office/drawing/2014/main" id="{5FAFB9E8-9C96-4D4C-B377-DD9B108B7E26}"/>
              </a:ext>
            </a:extLst>
          </p:cNvPr>
          <p:cNvPicPr>
            <a:picLocks noChangeAspect="1"/>
          </p:cNvPicPr>
          <p:nvPr/>
        </p:nvPicPr>
        <p:blipFill>
          <a:blip r:embed="rId5"/>
          <a:stretch>
            <a:fillRect/>
          </a:stretch>
        </p:blipFill>
        <p:spPr>
          <a:xfrm>
            <a:off x="4175775" y="2158864"/>
            <a:ext cx="4584024" cy="29006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r>
              <a:rPr lang="en-IN" sz="1800" b="1" dirty="0">
                <a:solidFill>
                  <a:srgbClr val="04A57E"/>
                </a:solidFill>
                <a:latin typeface="Montserrat"/>
                <a:ea typeface="Montserrat"/>
                <a:cs typeface="Montserrat"/>
                <a:sym typeface="Montserrat"/>
              </a:rPr>
              <a:t>Using Python)</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sp>
        <p:nvSpPr>
          <p:cNvPr id="81" name="Google Shape;81;p17"/>
          <p:cNvSpPr txBox="1">
            <a:spLocks noGrp="1"/>
          </p:cNvSpPr>
          <p:nvPr>
            <p:ph type="body" idx="1"/>
          </p:nvPr>
        </p:nvSpPr>
        <p:spPr>
          <a:xfrm>
            <a:off x="311700" y="906716"/>
            <a:ext cx="8520600" cy="3962009"/>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sz="1600" b="1" dirty="0">
                <a:latin typeface="Montserrat"/>
                <a:ea typeface="Montserrat"/>
                <a:cs typeface="Montserrat"/>
                <a:sym typeface="Montserrat"/>
              </a:rPr>
              <a:t>Step 1 – Import Library &amp; Read File	           Step 2 – Basic Data Lookup</a:t>
            </a:r>
          </a:p>
          <a:p>
            <a:pPr marL="0" lvl="0" indent="0" algn="l" rtl="0">
              <a:lnSpc>
                <a:spcPct val="100000"/>
              </a:lnSpc>
              <a:spcBef>
                <a:spcPts val="0"/>
              </a:spcBef>
              <a:spcAft>
                <a:spcPts val="0"/>
              </a:spcAft>
              <a:buSzPts val="1800"/>
              <a:buNone/>
            </a:pPr>
            <a:endParaRPr lang="en-IN" sz="1600" b="1" dirty="0">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C34AC3D6-E679-4C2D-B308-26403C10C528}"/>
              </a:ext>
            </a:extLst>
          </p:cNvPr>
          <p:cNvPicPr>
            <a:picLocks noChangeAspect="1"/>
          </p:cNvPicPr>
          <p:nvPr/>
        </p:nvPicPr>
        <p:blipFill>
          <a:blip r:embed="rId3"/>
          <a:stretch>
            <a:fillRect/>
          </a:stretch>
        </p:blipFill>
        <p:spPr>
          <a:xfrm>
            <a:off x="384202" y="1272266"/>
            <a:ext cx="4187798" cy="1299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3F569E5A-4CDD-4BE8-8EBF-6FEDB0AD8297}"/>
              </a:ext>
            </a:extLst>
          </p:cNvPr>
          <p:cNvPicPr>
            <a:picLocks noChangeAspect="1"/>
          </p:cNvPicPr>
          <p:nvPr/>
        </p:nvPicPr>
        <p:blipFill>
          <a:blip r:embed="rId4"/>
          <a:stretch>
            <a:fillRect/>
          </a:stretch>
        </p:blipFill>
        <p:spPr>
          <a:xfrm>
            <a:off x="384202" y="2666358"/>
            <a:ext cx="4187798" cy="2372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79FB1F8C-C908-4EAE-9C99-9FE9441635DB}"/>
              </a:ext>
            </a:extLst>
          </p:cNvPr>
          <p:cNvPicPr>
            <a:picLocks noChangeAspect="1"/>
          </p:cNvPicPr>
          <p:nvPr/>
        </p:nvPicPr>
        <p:blipFill>
          <a:blip r:embed="rId5"/>
          <a:stretch>
            <a:fillRect/>
          </a:stretch>
        </p:blipFill>
        <p:spPr>
          <a:xfrm>
            <a:off x="4644502" y="1248463"/>
            <a:ext cx="2615143" cy="13691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9E734D0-504C-4BE2-8D9A-B0BFBCD62B31}"/>
              </a:ext>
            </a:extLst>
          </p:cNvPr>
          <p:cNvSpPr txBox="1"/>
          <p:nvPr/>
        </p:nvSpPr>
        <p:spPr>
          <a:xfrm>
            <a:off x="7259645" y="1272267"/>
            <a:ext cx="1500153" cy="1169551"/>
          </a:xfrm>
          <a:prstGeom prst="rect">
            <a:avLst/>
          </a:prstGeom>
          <a:noFill/>
        </p:spPr>
        <p:txBody>
          <a:bodyPr wrap="square" rtlCol="0">
            <a:spAutoFit/>
          </a:bodyPr>
          <a:lstStyle/>
          <a:p>
            <a:r>
              <a:rPr lang="en-IN" i="1" dirty="0"/>
              <a:t>df</a:t>
            </a:r>
            <a:r>
              <a:rPr lang="en-IN" dirty="0"/>
              <a:t> – loads the data frame we gave while loading the csv &amp; displays data.</a:t>
            </a:r>
          </a:p>
        </p:txBody>
      </p:sp>
      <p:pic>
        <p:nvPicPr>
          <p:cNvPr id="6" name="Picture 5">
            <a:extLst>
              <a:ext uri="{FF2B5EF4-FFF2-40B4-BE49-F238E27FC236}">
                <a16:creationId xmlns:a16="http://schemas.microsoft.com/office/drawing/2014/main" id="{C3D00923-2759-4CE5-A4A9-B379ED7657CD}"/>
              </a:ext>
            </a:extLst>
          </p:cNvPr>
          <p:cNvPicPr>
            <a:picLocks noChangeAspect="1"/>
          </p:cNvPicPr>
          <p:nvPr/>
        </p:nvPicPr>
        <p:blipFill>
          <a:blip r:embed="rId6"/>
          <a:stretch>
            <a:fillRect/>
          </a:stretch>
        </p:blipFill>
        <p:spPr>
          <a:xfrm>
            <a:off x="4627660" y="2666359"/>
            <a:ext cx="2631985" cy="2369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788AF9C7-43A9-498A-8EA8-AFCCEFBA9B32}"/>
              </a:ext>
            </a:extLst>
          </p:cNvPr>
          <p:cNvSpPr txBox="1"/>
          <p:nvPr/>
        </p:nvSpPr>
        <p:spPr>
          <a:xfrm>
            <a:off x="7352523" y="2617601"/>
            <a:ext cx="1479777" cy="2308324"/>
          </a:xfrm>
          <a:prstGeom prst="rect">
            <a:avLst/>
          </a:prstGeom>
          <a:noFill/>
        </p:spPr>
        <p:txBody>
          <a:bodyPr wrap="square" rtlCol="0">
            <a:spAutoFit/>
          </a:bodyPr>
          <a:lstStyle/>
          <a:p>
            <a:r>
              <a:rPr lang="en-IN" sz="1200" i="1" dirty="0"/>
              <a:t>df.shape &amp; df.size </a:t>
            </a:r>
            <a:r>
              <a:rPr lang="en-IN" sz="1200" dirty="0"/>
              <a:t>– gives the rows &amp; column info</a:t>
            </a:r>
          </a:p>
          <a:p>
            <a:r>
              <a:rPr lang="en-IN" sz="1200" i="1" dirty="0"/>
              <a:t>df.head &amp; df.tail </a:t>
            </a:r>
            <a:r>
              <a:rPr lang="en-IN" sz="1200" dirty="0"/>
              <a:t>– displays 5 values from top &amp; bottom of dataset</a:t>
            </a:r>
          </a:p>
          <a:p>
            <a:r>
              <a:rPr lang="en-IN" sz="1200" i="1" dirty="0"/>
              <a:t>df.info </a:t>
            </a:r>
            <a:r>
              <a:rPr lang="en-IN" sz="1200" dirty="0"/>
              <a:t>– gives the information about the column its datatype and null values.</a:t>
            </a:r>
          </a:p>
        </p:txBody>
      </p:sp>
    </p:spTree>
    <p:extLst>
      <p:ext uri="{BB962C8B-B14F-4D97-AF65-F5344CB8AC3E}">
        <p14:creationId xmlns:p14="http://schemas.microsoft.com/office/powerpoint/2010/main" val="220350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a:t>
            </a:r>
            <a:r>
              <a:rPr lang="en-IN" sz="1800" b="1" dirty="0">
                <a:solidFill>
                  <a:srgbClr val="04A57E"/>
                </a:solidFill>
                <a:latin typeface="Montserrat"/>
                <a:ea typeface="Montserrat"/>
                <a:cs typeface="Montserrat"/>
                <a:sym typeface="Montserrat"/>
              </a:rPr>
              <a:t>Insights</a:t>
            </a:r>
            <a:r>
              <a:rPr lang="en" sz="1800" b="1" dirty="0">
                <a:solidFill>
                  <a:srgbClr val="04A57E"/>
                </a:solidFill>
                <a:latin typeface="Montserrat"/>
                <a:ea typeface="Montserrat"/>
                <a:cs typeface="Montserrat"/>
                <a:sym typeface="Montserrat"/>
              </a:rPr>
              <a:t> (</a:t>
            </a:r>
            <a:r>
              <a:rPr lang="en-IN" sz="1800" b="1" dirty="0">
                <a:solidFill>
                  <a:srgbClr val="04A57E"/>
                </a:solidFill>
                <a:latin typeface="Montserrat"/>
                <a:ea typeface="Montserrat"/>
                <a:cs typeface="Montserrat"/>
                <a:sym typeface="Montserrat"/>
              </a:rPr>
              <a:t>Using Python)</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sp>
        <p:nvSpPr>
          <p:cNvPr id="81" name="Google Shape;81;p17"/>
          <p:cNvSpPr txBox="1">
            <a:spLocks noGrp="1"/>
          </p:cNvSpPr>
          <p:nvPr>
            <p:ph type="body" idx="1"/>
          </p:nvPr>
        </p:nvSpPr>
        <p:spPr>
          <a:xfrm>
            <a:off x="311700" y="906716"/>
            <a:ext cx="8520600" cy="3962009"/>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sz="1600" b="1" dirty="0">
                <a:latin typeface="Montserrat"/>
                <a:ea typeface="Montserrat"/>
                <a:cs typeface="Montserrat"/>
                <a:sym typeface="Montserrat"/>
              </a:rPr>
              <a:t>Step 3 – Data Checks 		           Step 4 – Data Pre-Processing</a:t>
            </a:r>
          </a:p>
          <a:p>
            <a:pPr marL="0" lvl="0" indent="0" algn="l" rtl="0">
              <a:lnSpc>
                <a:spcPct val="100000"/>
              </a:lnSpc>
              <a:spcBef>
                <a:spcPts val="0"/>
              </a:spcBef>
              <a:spcAft>
                <a:spcPts val="0"/>
              </a:spcAft>
              <a:buSzPts val="1800"/>
              <a:buNone/>
            </a:pPr>
            <a:endParaRPr lang="en-IN" sz="1600" b="1" dirty="0">
              <a:latin typeface="Montserrat"/>
              <a:ea typeface="Montserrat"/>
              <a:cs typeface="Montserrat"/>
              <a:sym typeface="Montserrat"/>
            </a:endParaRPr>
          </a:p>
        </p:txBody>
      </p:sp>
      <p:sp>
        <p:nvSpPr>
          <p:cNvPr id="5" name="TextBox 4">
            <a:extLst>
              <a:ext uri="{FF2B5EF4-FFF2-40B4-BE49-F238E27FC236}">
                <a16:creationId xmlns:a16="http://schemas.microsoft.com/office/drawing/2014/main" id="{E9E734D0-504C-4BE2-8D9A-B0BFBCD62B31}"/>
              </a:ext>
            </a:extLst>
          </p:cNvPr>
          <p:cNvSpPr txBox="1"/>
          <p:nvPr/>
        </p:nvSpPr>
        <p:spPr>
          <a:xfrm>
            <a:off x="7342591" y="1268982"/>
            <a:ext cx="1647727" cy="3816429"/>
          </a:xfrm>
          <a:prstGeom prst="rect">
            <a:avLst/>
          </a:prstGeom>
          <a:noFill/>
        </p:spPr>
        <p:txBody>
          <a:bodyPr wrap="square" rtlCol="0">
            <a:spAutoFit/>
          </a:bodyPr>
          <a:lstStyle/>
          <a:p>
            <a:pPr marL="285750" indent="-285750">
              <a:buFont typeface="Arial" panose="020B0604020202020204" pitchFamily="34" charset="0"/>
              <a:buChar char="•"/>
            </a:pPr>
            <a:r>
              <a:rPr lang="en-IN" sz="1100" b="1" i="1" dirty="0"/>
              <a:t>Step 3</a:t>
            </a:r>
            <a:r>
              <a:rPr lang="en-IN" sz="1100" i="1" dirty="0"/>
              <a:t> – </a:t>
            </a:r>
            <a:r>
              <a:rPr lang="en-IN" sz="1100" dirty="0"/>
              <a:t>We do basic checks to find </a:t>
            </a:r>
            <a:r>
              <a:rPr lang="en-IN" sz="1100" i="1" dirty="0"/>
              <a:t>null, duplicates, NA, unique values </a:t>
            </a:r>
            <a:r>
              <a:rPr lang="en-IN" sz="1100" dirty="0"/>
              <a:t>in dataset.</a:t>
            </a:r>
          </a:p>
          <a:p>
            <a:pPr marL="285750" indent="-285750">
              <a:buFont typeface="Arial" panose="020B0604020202020204" pitchFamily="34" charset="0"/>
              <a:buChar char="•"/>
            </a:pPr>
            <a:r>
              <a:rPr lang="en-IN" sz="1100" dirty="0"/>
              <a:t>We also find the categorical columns &amp; statistics to get info about numerical data.</a:t>
            </a:r>
          </a:p>
          <a:p>
            <a:pPr marL="285750" indent="-285750">
              <a:buFont typeface="Arial" panose="020B0604020202020204" pitchFamily="34" charset="0"/>
              <a:buChar char="•"/>
            </a:pPr>
            <a:r>
              <a:rPr lang="en-IN" sz="1100" b="1" dirty="0"/>
              <a:t>Step 4 </a:t>
            </a:r>
            <a:r>
              <a:rPr lang="en-IN" sz="1100" dirty="0"/>
              <a:t>– We </a:t>
            </a:r>
            <a:r>
              <a:rPr lang="en-IN" sz="1100" i="1" dirty="0"/>
              <a:t>Pre-process the data </a:t>
            </a:r>
            <a:r>
              <a:rPr lang="en-IN" sz="1100" dirty="0"/>
              <a:t>and handle the features like splitting name into model, brand, variant to do analysis.</a:t>
            </a:r>
          </a:p>
          <a:p>
            <a:pPr marL="285750" indent="-285750">
              <a:buFont typeface="Arial" panose="020B0604020202020204" pitchFamily="34" charset="0"/>
              <a:buChar char="•"/>
            </a:pPr>
            <a:r>
              <a:rPr lang="en-IN" sz="1100" dirty="0"/>
              <a:t>Dropped the name column after split.</a:t>
            </a:r>
          </a:p>
        </p:txBody>
      </p:sp>
      <p:pic>
        <p:nvPicPr>
          <p:cNvPr id="11" name="Picture 10">
            <a:extLst>
              <a:ext uri="{FF2B5EF4-FFF2-40B4-BE49-F238E27FC236}">
                <a16:creationId xmlns:a16="http://schemas.microsoft.com/office/drawing/2014/main" id="{61C76C11-5B47-4C39-AD80-B117313D4A25}"/>
              </a:ext>
            </a:extLst>
          </p:cNvPr>
          <p:cNvPicPr>
            <a:picLocks noChangeAspect="1"/>
          </p:cNvPicPr>
          <p:nvPr/>
        </p:nvPicPr>
        <p:blipFill>
          <a:blip r:embed="rId3"/>
          <a:stretch>
            <a:fillRect/>
          </a:stretch>
        </p:blipFill>
        <p:spPr>
          <a:xfrm>
            <a:off x="384203" y="1272268"/>
            <a:ext cx="3304134" cy="3763800"/>
          </a:xfrm>
          <a:prstGeom prst="rect">
            <a:avLst/>
          </a:prstGeom>
        </p:spPr>
      </p:pic>
      <p:pic>
        <p:nvPicPr>
          <p:cNvPr id="12" name="Picture 11">
            <a:extLst>
              <a:ext uri="{FF2B5EF4-FFF2-40B4-BE49-F238E27FC236}">
                <a16:creationId xmlns:a16="http://schemas.microsoft.com/office/drawing/2014/main" id="{8720AC42-4FE1-4530-896A-747060605BC0}"/>
              </a:ext>
            </a:extLst>
          </p:cNvPr>
          <p:cNvPicPr>
            <a:picLocks noChangeAspect="1"/>
          </p:cNvPicPr>
          <p:nvPr/>
        </p:nvPicPr>
        <p:blipFill>
          <a:blip r:embed="rId4"/>
          <a:stretch>
            <a:fillRect/>
          </a:stretch>
        </p:blipFill>
        <p:spPr>
          <a:xfrm>
            <a:off x="3760840" y="1293467"/>
            <a:ext cx="3646568" cy="3742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579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a:t>
            </a:r>
            <a:r>
              <a:rPr lang="en-IN" sz="1800" b="1" dirty="0">
                <a:solidFill>
                  <a:srgbClr val="04A57E"/>
                </a:solidFill>
                <a:latin typeface="Montserrat"/>
                <a:ea typeface="Montserrat"/>
                <a:cs typeface="Montserrat"/>
                <a:sym typeface="Montserrat"/>
              </a:rPr>
              <a:t>Insights</a:t>
            </a:r>
            <a:r>
              <a:rPr lang="en" sz="1800" b="1" dirty="0">
                <a:solidFill>
                  <a:srgbClr val="04A57E"/>
                </a:solidFill>
                <a:latin typeface="Montserrat"/>
                <a:ea typeface="Montserrat"/>
                <a:cs typeface="Montserrat"/>
                <a:sym typeface="Montserrat"/>
              </a:rPr>
              <a:t> (</a:t>
            </a:r>
            <a:r>
              <a:rPr lang="en-IN" sz="1800" b="1" dirty="0">
                <a:solidFill>
                  <a:srgbClr val="04A57E"/>
                </a:solidFill>
                <a:latin typeface="Montserrat"/>
                <a:ea typeface="Montserrat"/>
                <a:cs typeface="Montserrat"/>
                <a:sym typeface="Montserrat"/>
              </a:rPr>
              <a:t>Using Python)</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sp>
        <p:nvSpPr>
          <p:cNvPr id="81" name="Google Shape;81;p17"/>
          <p:cNvSpPr txBox="1">
            <a:spLocks noGrp="1"/>
          </p:cNvSpPr>
          <p:nvPr>
            <p:ph type="body" idx="1"/>
          </p:nvPr>
        </p:nvSpPr>
        <p:spPr>
          <a:xfrm>
            <a:off x="311700" y="906716"/>
            <a:ext cx="8520600" cy="3962009"/>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sz="1600" b="1" dirty="0">
                <a:latin typeface="Montserrat"/>
                <a:ea typeface="Montserrat"/>
                <a:cs typeface="Montserrat"/>
                <a:sym typeface="Montserrat"/>
              </a:rPr>
              <a:t>Step 5 – Adjusting Data 		           Insights :</a:t>
            </a:r>
          </a:p>
          <a:p>
            <a:pPr marL="0" lvl="0" indent="0" algn="l" rtl="0">
              <a:lnSpc>
                <a:spcPct val="100000"/>
              </a:lnSpc>
              <a:spcBef>
                <a:spcPts val="0"/>
              </a:spcBef>
              <a:spcAft>
                <a:spcPts val="0"/>
              </a:spcAft>
              <a:buSzPts val="1800"/>
              <a:buNone/>
            </a:pPr>
            <a:endParaRPr lang="en-IN" sz="1600" b="1" dirty="0">
              <a:latin typeface="Montserrat"/>
              <a:ea typeface="Montserrat"/>
              <a:cs typeface="Montserrat"/>
              <a:sym typeface="Montserrat"/>
            </a:endParaRPr>
          </a:p>
        </p:txBody>
      </p:sp>
      <p:sp>
        <p:nvSpPr>
          <p:cNvPr id="5" name="TextBox 4">
            <a:extLst>
              <a:ext uri="{FF2B5EF4-FFF2-40B4-BE49-F238E27FC236}">
                <a16:creationId xmlns:a16="http://schemas.microsoft.com/office/drawing/2014/main" id="{E9E734D0-504C-4BE2-8D9A-B0BFBCD62B31}"/>
              </a:ext>
            </a:extLst>
          </p:cNvPr>
          <p:cNvSpPr txBox="1"/>
          <p:nvPr/>
        </p:nvSpPr>
        <p:spPr>
          <a:xfrm>
            <a:off x="4572000" y="1268982"/>
            <a:ext cx="4419944" cy="3693319"/>
          </a:xfrm>
          <a:prstGeom prst="rect">
            <a:avLst/>
          </a:prstGeom>
          <a:noFill/>
        </p:spPr>
        <p:txBody>
          <a:bodyPr wrap="square" rtlCol="0">
            <a:spAutoFit/>
          </a:bodyPr>
          <a:lstStyle/>
          <a:p>
            <a:pPr marL="285750" indent="-285750">
              <a:buFont typeface="Arial" panose="020B0604020202020204" pitchFamily="34" charset="0"/>
              <a:buChar char="•"/>
            </a:pPr>
            <a:r>
              <a:rPr lang="en-IN" sz="1300" dirty="0"/>
              <a:t>Data Exploration is very useful step in the process of analytics and model building as it helps us to remove any redundant data &amp; also construct new features to enhance the analysis and model building.</a:t>
            </a:r>
          </a:p>
          <a:p>
            <a:pPr marL="285750" indent="-285750">
              <a:buFont typeface="Arial" panose="020B0604020202020204" pitchFamily="34" charset="0"/>
              <a:buChar char="•"/>
            </a:pPr>
            <a:r>
              <a:rPr lang="en-IN" sz="1300" dirty="0"/>
              <a:t>In the data exploration part we eye-ball the data to look at features that help us in analysis and model formation and help us to remove any unnecessary junk from our data.</a:t>
            </a:r>
          </a:p>
          <a:p>
            <a:pPr marL="285750" indent="-285750">
              <a:buFont typeface="Arial" panose="020B0604020202020204" pitchFamily="34" charset="0"/>
              <a:buChar char="•"/>
            </a:pPr>
            <a:r>
              <a:rPr lang="en-IN" sz="1300" dirty="0"/>
              <a:t>Most times the data from sources is not cleaned so data cleaning is an important part of the analysis work.</a:t>
            </a:r>
          </a:p>
          <a:p>
            <a:pPr marL="285750" indent="-285750">
              <a:buFont typeface="Arial" panose="020B0604020202020204" pitchFamily="34" charset="0"/>
              <a:buChar char="•"/>
            </a:pPr>
            <a:r>
              <a:rPr lang="en-IN" sz="1300" dirty="0"/>
              <a:t>Gathering and exploring data and finding meaningful insights helps us to analyse and train the model more efficiently.</a:t>
            </a:r>
          </a:p>
          <a:p>
            <a:pPr marL="285750" indent="-285750">
              <a:buFont typeface="Arial" panose="020B0604020202020204" pitchFamily="34" charset="0"/>
              <a:buChar char="•"/>
            </a:pPr>
            <a:r>
              <a:rPr lang="en-IN" sz="1300" dirty="0"/>
              <a:t>In the step given on the side we adjusted the column names such that the newly added feature at the end are given index value &amp; adjusted likewise selling price being target we move it to end.</a:t>
            </a:r>
          </a:p>
        </p:txBody>
      </p:sp>
      <p:pic>
        <p:nvPicPr>
          <p:cNvPr id="12" name="Picture 11">
            <a:extLst>
              <a:ext uri="{FF2B5EF4-FFF2-40B4-BE49-F238E27FC236}">
                <a16:creationId xmlns:a16="http://schemas.microsoft.com/office/drawing/2014/main" id="{8720AC42-4FE1-4530-896A-747060605BC0}"/>
              </a:ext>
            </a:extLst>
          </p:cNvPr>
          <p:cNvPicPr>
            <a:picLocks noChangeAspect="1"/>
          </p:cNvPicPr>
          <p:nvPr/>
        </p:nvPicPr>
        <p:blipFill>
          <a:blip r:embed="rId3"/>
          <a:stretch>
            <a:fillRect/>
          </a:stretch>
        </p:blipFill>
        <p:spPr>
          <a:xfrm>
            <a:off x="471344" y="1268982"/>
            <a:ext cx="4100656" cy="3742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0324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a:solidFill>
                  <a:srgbClr val="04A57E"/>
                </a:solidFill>
                <a:latin typeface="Montserrat"/>
                <a:ea typeface="Montserrat"/>
                <a:cs typeface="Montserrat"/>
                <a:sym typeface="Montserrat"/>
              </a:rPr>
              <a:t>Data insights </a:t>
            </a:r>
            <a:endParaRPr sz="1800" b="1">
              <a:solidFill>
                <a:srgbClr val="04A57E"/>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C28127B7-E040-4CFD-814C-656D14C7986C}"/>
              </a:ext>
            </a:extLst>
          </p:cNvPr>
          <p:cNvPicPr>
            <a:picLocks noChangeAspect="1"/>
          </p:cNvPicPr>
          <p:nvPr/>
        </p:nvPicPr>
        <p:blipFill>
          <a:blip r:embed="rId3"/>
          <a:stretch>
            <a:fillRect/>
          </a:stretch>
        </p:blipFill>
        <p:spPr>
          <a:xfrm>
            <a:off x="411592" y="1254379"/>
            <a:ext cx="3030855" cy="2634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7" name="Google Shape;87;p18"/>
          <p:cNvSpPr txBox="1">
            <a:spLocks noGrp="1"/>
          </p:cNvSpPr>
          <p:nvPr>
            <p:ph type="body" idx="1"/>
          </p:nvPr>
        </p:nvSpPr>
        <p:spPr>
          <a:xfrm>
            <a:off x="311700" y="837560"/>
            <a:ext cx="8520600" cy="4031165"/>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r>
              <a:rPr lang="en-IN" sz="1600" i="1" u="sng" dirty="0">
                <a:latin typeface="Montserrat"/>
                <a:ea typeface="Montserrat"/>
                <a:cs typeface="Montserrat"/>
                <a:sym typeface="Montserrat"/>
              </a:rPr>
              <a:t>Basic Info On Dataset</a:t>
            </a:r>
            <a:r>
              <a:rPr lang="en-IN" sz="1600" dirty="0">
                <a:latin typeface="Montserrat"/>
                <a:ea typeface="Montserrat"/>
                <a:cs typeface="Montserrat"/>
                <a:sym typeface="Montserrat"/>
              </a:rPr>
              <a:t>	           </a:t>
            </a:r>
            <a:r>
              <a:rPr lang="en-IN" sz="1600" i="1" u="sng" dirty="0">
                <a:latin typeface="Montserrat"/>
                <a:ea typeface="Montserrat"/>
                <a:cs typeface="Montserrat"/>
                <a:sym typeface="Montserrat"/>
              </a:rPr>
              <a:t>Dataset after cleaning &amp; adding features</a:t>
            </a:r>
            <a:endParaRPr sz="1600" i="1" u="sng" dirty="0">
              <a:latin typeface="Montserrat"/>
              <a:ea typeface="Montserrat"/>
              <a:cs typeface="Montserrat"/>
              <a:sym typeface="Montserrat"/>
            </a:endParaRPr>
          </a:p>
        </p:txBody>
      </p:sp>
      <p:sp>
        <p:nvSpPr>
          <p:cNvPr id="3" name="TextBox 2">
            <a:extLst>
              <a:ext uri="{FF2B5EF4-FFF2-40B4-BE49-F238E27FC236}">
                <a16:creationId xmlns:a16="http://schemas.microsoft.com/office/drawing/2014/main" id="{2A37DC23-404C-4067-8AD9-DB9611E503A4}"/>
              </a:ext>
            </a:extLst>
          </p:cNvPr>
          <p:cNvSpPr txBox="1"/>
          <p:nvPr/>
        </p:nvSpPr>
        <p:spPr>
          <a:xfrm>
            <a:off x="411591" y="3973949"/>
            <a:ext cx="3030855" cy="954107"/>
          </a:xfrm>
          <a:prstGeom prst="rect">
            <a:avLst/>
          </a:prstGeom>
          <a:noFill/>
        </p:spPr>
        <p:txBody>
          <a:bodyPr wrap="square" rtlCol="0">
            <a:spAutoFit/>
          </a:bodyPr>
          <a:lstStyle/>
          <a:p>
            <a:r>
              <a:rPr lang="en-IN" dirty="0"/>
              <a:t>The dataset contains </a:t>
            </a:r>
            <a:r>
              <a:rPr lang="en-IN" b="1" i="1" dirty="0"/>
              <a:t>4340 rows &amp; 8 columns</a:t>
            </a:r>
            <a:r>
              <a:rPr lang="en-IN" dirty="0"/>
              <a:t> , all are non-null values </a:t>
            </a:r>
            <a:r>
              <a:rPr lang="en-IN" i="1" dirty="0"/>
              <a:t>3 are numerical </a:t>
            </a:r>
            <a:r>
              <a:rPr lang="en-IN" dirty="0"/>
              <a:t>while </a:t>
            </a:r>
            <a:r>
              <a:rPr lang="en-IN" i="1" dirty="0"/>
              <a:t>5 are categorical type.</a:t>
            </a:r>
          </a:p>
        </p:txBody>
      </p:sp>
      <p:pic>
        <p:nvPicPr>
          <p:cNvPr id="4" name="Picture 3">
            <a:extLst>
              <a:ext uri="{FF2B5EF4-FFF2-40B4-BE49-F238E27FC236}">
                <a16:creationId xmlns:a16="http://schemas.microsoft.com/office/drawing/2014/main" id="{25ABCA76-347D-485F-AC8C-68EEC72844C0}"/>
              </a:ext>
            </a:extLst>
          </p:cNvPr>
          <p:cNvPicPr>
            <a:picLocks noChangeAspect="1"/>
          </p:cNvPicPr>
          <p:nvPr/>
        </p:nvPicPr>
        <p:blipFill>
          <a:blip r:embed="rId4"/>
          <a:stretch>
            <a:fillRect/>
          </a:stretch>
        </p:blipFill>
        <p:spPr>
          <a:xfrm>
            <a:off x="3826649" y="1254379"/>
            <a:ext cx="4487475" cy="2634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936D34D-CE46-4A6F-901E-FA5DFCCFAA76}"/>
              </a:ext>
            </a:extLst>
          </p:cNvPr>
          <p:cNvSpPr txBox="1"/>
          <p:nvPr/>
        </p:nvSpPr>
        <p:spPr>
          <a:xfrm>
            <a:off x="3826649" y="3973949"/>
            <a:ext cx="4487475" cy="1169551"/>
          </a:xfrm>
          <a:prstGeom prst="rect">
            <a:avLst/>
          </a:prstGeom>
          <a:noFill/>
        </p:spPr>
        <p:txBody>
          <a:bodyPr wrap="square" rtlCol="0">
            <a:spAutoFit/>
          </a:bodyPr>
          <a:lstStyle/>
          <a:p>
            <a:r>
              <a:rPr lang="en-IN" dirty="0"/>
              <a:t>After cleaning the data , removing duplicates and adding removing features from dataset the new processed dataset contains </a:t>
            </a:r>
            <a:r>
              <a:rPr lang="en-IN" b="1" i="1" dirty="0"/>
              <a:t>3577 rows &amp; 10 columns</a:t>
            </a:r>
            <a:r>
              <a:rPr lang="en-IN" dirty="0"/>
              <a:t>.</a:t>
            </a:r>
            <a:r>
              <a:rPr lang="en-IN" i="1" dirty="0"/>
              <a:t>3 are numerical </a:t>
            </a:r>
            <a:r>
              <a:rPr lang="en-IN" dirty="0"/>
              <a:t>while </a:t>
            </a:r>
            <a:r>
              <a:rPr lang="en-IN" i="1" dirty="0"/>
              <a:t>7 are categorical </a:t>
            </a:r>
            <a:r>
              <a:rPr lang="en-IN" dirty="0"/>
              <a:t>columns.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a:solidFill>
                  <a:srgbClr val="04A57E"/>
                </a:solidFill>
                <a:latin typeface="Montserrat"/>
                <a:ea typeface="Montserrat"/>
                <a:cs typeface="Montserrat"/>
                <a:sym typeface="Montserrat"/>
              </a:rPr>
              <a:t>EDA Graphs.</a:t>
            </a:r>
            <a:endParaRPr sz="1800" b="1">
              <a:solidFill>
                <a:srgbClr val="04A57E"/>
              </a:solidFill>
              <a:latin typeface="Montserrat"/>
              <a:ea typeface="Montserrat"/>
              <a:cs typeface="Montserrat"/>
              <a:sym typeface="Montserrat"/>
            </a:endParaRPr>
          </a:p>
        </p:txBody>
      </p:sp>
      <p:sp>
        <p:nvSpPr>
          <p:cNvPr id="93" name="Google Shape;93;p19"/>
          <p:cNvSpPr txBox="1">
            <a:spLocks noGrp="1"/>
          </p:cNvSpPr>
          <p:nvPr>
            <p:ph type="body" idx="1"/>
          </p:nvPr>
        </p:nvSpPr>
        <p:spPr>
          <a:xfrm>
            <a:off x="311700" y="899032"/>
            <a:ext cx="8520600" cy="3969693"/>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dirty="0">
                <a:latin typeface="Montserrat"/>
                <a:ea typeface="Montserrat"/>
                <a:cs typeface="Montserrat"/>
                <a:sym typeface="Montserrat"/>
              </a:rPr>
              <a:t>The graphs below are made using matplotlib &amp; Seaborn library (code in notebook file)</a:t>
            </a:r>
          </a:p>
          <a:p>
            <a:pPr marL="0" lvl="0" indent="0" algn="l" rtl="0">
              <a:lnSpc>
                <a:spcPct val="100000"/>
              </a:lnSpc>
              <a:spcBef>
                <a:spcPts val="0"/>
              </a:spcBef>
              <a:spcAft>
                <a:spcPts val="0"/>
              </a:spcAft>
              <a:buSzPts val="1800"/>
              <a:buNone/>
            </a:pPr>
            <a:r>
              <a:rPr lang="en-IN" b="1" i="1" dirty="0">
                <a:latin typeface="Montserrat"/>
                <a:ea typeface="Montserrat"/>
                <a:cs typeface="Montserrat"/>
                <a:sym typeface="Montserrat"/>
              </a:rPr>
              <a:t>Count Plot				</a:t>
            </a:r>
            <a:r>
              <a:rPr lang="en-IN" b="1" i="1" dirty="0" err="1">
                <a:latin typeface="Montserrat"/>
                <a:ea typeface="Montserrat"/>
                <a:cs typeface="Montserrat"/>
                <a:sym typeface="Montserrat"/>
              </a:rPr>
              <a:t>Hist</a:t>
            </a:r>
            <a:r>
              <a:rPr lang="en-IN" b="1" i="1" dirty="0">
                <a:latin typeface="Montserrat"/>
                <a:ea typeface="Montserrat"/>
                <a:cs typeface="Montserrat"/>
                <a:sym typeface="Montserrat"/>
              </a:rPr>
              <a:t> Plot</a:t>
            </a:r>
          </a:p>
          <a:p>
            <a:pPr marL="0" lvl="0" indent="0" algn="l" rtl="0">
              <a:lnSpc>
                <a:spcPct val="100000"/>
              </a:lnSpc>
              <a:spcBef>
                <a:spcPts val="0"/>
              </a:spcBef>
              <a:spcAft>
                <a:spcPts val="0"/>
              </a:spcAft>
              <a:buSzPts val="1800"/>
              <a:buNone/>
            </a:pPr>
            <a:endParaRPr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74D90DBB-7176-43DA-B924-D7494A201FA7}"/>
              </a:ext>
            </a:extLst>
          </p:cNvPr>
          <p:cNvPicPr>
            <a:picLocks noChangeAspect="1"/>
          </p:cNvPicPr>
          <p:nvPr/>
        </p:nvPicPr>
        <p:blipFill>
          <a:blip r:embed="rId3"/>
          <a:stretch>
            <a:fillRect/>
          </a:stretch>
        </p:blipFill>
        <p:spPr>
          <a:xfrm>
            <a:off x="311700" y="1463518"/>
            <a:ext cx="3827386" cy="2720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F89938D-C0C8-41EC-BCDD-56DCC9AF7525}"/>
              </a:ext>
            </a:extLst>
          </p:cNvPr>
          <p:cNvPicPr>
            <a:picLocks noChangeAspect="1"/>
          </p:cNvPicPr>
          <p:nvPr/>
        </p:nvPicPr>
        <p:blipFill>
          <a:blip r:embed="rId4"/>
          <a:stretch>
            <a:fillRect/>
          </a:stretch>
        </p:blipFill>
        <p:spPr>
          <a:xfrm>
            <a:off x="4393856" y="1463518"/>
            <a:ext cx="4183673" cy="2720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0105DCD-BA12-49FB-8109-B6ABA8BFF69B}"/>
              </a:ext>
            </a:extLst>
          </p:cNvPr>
          <p:cNvSpPr txBox="1"/>
          <p:nvPr/>
        </p:nvSpPr>
        <p:spPr>
          <a:xfrm flipH="1">
            <a:off x="598968" y="4183586"/>
            <a:ext cx="3540117" cy="523220"/>
          </a:xfrm>
          <a:prstGeom prst="rect">
            <a:avLst/>
          </a:prstGeom>
          <a:noFill/>
        </p:spPr>
        <p:txBody>
          <a:bodyPr wrap="square" rtlCol="0">
            <a:spAutoFit/>
          </a:bodyPr>
          <a:lstStyle/>
          <a:p>
            <a:r>
              <a:rPr lang="en-IN" dirty="0"/>
              <a:t>Count-plot showing the distribution of cars according to brand</a:t>
            </a:r>
          </a:p>
        </p:txBody>
      </p:sp>
      <p:sp>
        <p:nvSpPr>
          <p:cNvPr id="6" name="TextBox 5">
            <a:extLst>
              <a:ext uri="{FF2B5EF4-FFF2-40B4-BE49-F238E27FC236}">
                <a16:creationId xmlns:a16="http://schemas.microsoft.com/office/drawing/2014/main" id="{5CE26CE6-0A66-4DA0-B65D-034EB1668FEF}"/>
              </a:ext>
            </a:extLst>
          </p:cNvPr>
          <p:cNvSpPr txBox="1"/>
          <p:nvPr/>
        </p:nvSpPr>
        <p:spPr>
          <a:xfrm>
            <a:off x="4871677" y="4264545"/>
            <a:ext cx="3673355" cy="523220"/>
          </a:xfrm>
          <a:prstGeom prst="rect">
            <a:avLst/>
          </a:prstGeom>
          <a:noFill/>
        </p:spPr>
        <p:txBody>
          <a:bodyPr wrap="square" rtlCol="0">
            <a:spAutoFit/>
          </a:bodyPr>
          <a:lstStyle/>
          <a:p>
            <a:r>
              <a:rPr lang="en-IN" dirty="0" err="1"/>
              <a:t>Hist</a:t>
            </a:r>
            <a:r>
              <a:rPr lang="en-IN" dirty="0"/>
              <a:t>-plot to showcase the selling price of various brands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a:solidFill>
                  <a:srgbClr val="04A57E"/>
                </a:solidFill>
                <a:latin typeface="Montserrat"/>
                <a:ea typeface="Montserrat"/>
                <a:cs typeface="Montserrat"/>
                <a:sym typeface="Montserrat"/>
              </a:rPr>
              <a:t>EDA Graphs.</a:t>
            </a:r>
            <a:endParaRPr sz="1800" b="1">
              <a:solidFill>
                <a:srgbClr val="04A57E"/>
              </a:solidFill>
              <a:latin typeface="Montserrat"/>
              <a:ea typeface="Montserrat"/>
              <a:cs typeface="Montserrat"/>
              <a:sym typeface="Montserrat"/>
            </a:endParaRPr>
          </a:p>
        </p:txBody>
      </p:sp>
      <p:sp>
        <p:nvSpPr>
          <p:cNvPr id="93" name="Google Shape;93;p19"/>
          <p:cNvSpPr txBox="1">
            <a:spLocks noGrp="1"/>
          </p:cNvSpPr>
          <p:nvPr>
            <p:ph type="body" idx="1"/>
          </p:nvPr>
        </p:nvSpPr>
        <p:spPr>
          <a:xfrm>
            <a:off x="311700" y="899032"/>
            <a:ext cx="8520600" cy="3969693"/>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b="1" i="1" dirty="0">
                <a:latin typeface="Montserrat"/>
                <a:ea typeface="Montserrat"/>
                <a:cs typeface="Montserrat"/>
                <a:sym typeface="Montserrat"/>
              </a:rPr>
              <a:t>Pair Plot	(Numerical Data)		     Count Plot (Categorical Data</a:t>
            </a:r>
          </a:p>
          <a:p>
            <a:pPr marL="0" lvl="0" indent="0" algn="l" rtl="0">
              <a:lnSpc>
                <a:spcPct val="100000"/>
              </a:lnSpc>
              <a:spcBef>
                <a:spcPts val="0"/>
              </a:spcBef>
              <a:spcAft>
                <a:spcPts val="0"/>
              </a:spcAft>
              <a:buSzPts val="1800"/>
              <a:buNone/>
            </a:pPr>
            <a:endParaRPr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74D90DBB-7176-43DA-B924-D7494A201FA7}"/>
              </a:ext>
            </a:extLst>
          </p:cNvPr>
          <p:cNvPicPr>
            <a:picLocks noChangeAspect="1"/>
          </p:cNvPicPr>
          <p:nvPr/>
        </p:nvPicPr>
        <p:blipFill>
          <a:blip r:embed="rId3"/>
          <a:stretch>
            <a:fillRect/>
          </a:stretch>
        </p:blipFill>
        <p:spPr>
          <a:xfrm>
            <a:off x="569859" y="1290918"/>
            <a:ext cx="3540117" cy="2892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F89938D-C0C8-41EC-BCDD-56DCC9AF7525}"/>
              </a:ext>
            </a:extLst>
          </p:cNvPr>
          <p:cNvPicPr>
            <a:picLocks noChangeAspect="1"/>
          </p:cNvPicPr>
          <p:nvPr/>
        </p:nvPicPr>
        <p:blipFill>
          <a:blip r:embed="rId4"/>
          <a:stretch>
            <a:fillRect/>
          </a:stretch>
        </p:blipFill>
        <p:spPr>
          <a:xfrm>
            <a:off x="4249270" y="1290918"/>
            <a:ext cx="4295761" cy="289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0105DCD-BA12-49FB-8109-B6ABA8BFF69B}"/>
              </a:ext>
            </a:extLst>
          </p:cNvPr>
          <p:cNvSpPr txBox="1"/>
          <p:nvPr/>
        </p:nvSpPr>
        <p:spPr>
          <a:xfrm flipH="1">
            <a:off x="598968" y="4183586"/>
            <a:ext cx="3540117" cy="738664"/>
          </a:xfrm>
          <a:prstGeom prst="rect">
            <a:avLst/>
          </a:prstGeom>
          <a:noFill/>
        </p:spPr>
        <p:txBody>
          <a:bodyPr wrap="square" rtlCol="0">
            <a:spAutoFit/>
          </a:bodyPr>
          <a:lstStyle/>
          <a:p>
            <a:r>
              <a:rPr lang="en-IN" dirty="0"/>
              <a:t>Pair-plot showing the distribution of numerical data(selling price, </a:t>
            </a:r>
            <a:r>
              <a:rPr lang="en-IN" dirty="0" err="1"/>
              <a:t>km_driven</a:t>
            </a:r>
            <a:r>
              <a:rPr lang="en-IN" dirty="0"/>
              <a:t>, years) according to brand</a:t>
            </a:r>
          </a:p>
        </p:txBody>
      </p:sp>
      <p:sp>
        <p:nvSpPr>
          <p:cNvPr id="6" name="TextBox 5">
            <a:extLst>
              <a:ext uri="{FF2B5EF4-FFF2-40B4-BE49-F238E27FC236}">
                <a16:creationId xmlns:a16="http://schemas.microsoft.com/office/drawing/2014/main" id="{5CE26CE6-0A66-4DA0-B65D-034EB1668FEF}"/>
              </a:ext>
            </a:extLst>
          </p:cNvPr>
          <p:cNvSpPr txBox="1"/>
          <p:nvPr/>
        </p:nvSpPr>
        <p:spPr>
          <a:xfrm>
            <a:off x="4280007" y="4264545"/>
            <a:ext cx="4265026" cy="523220"/>
          </a:xfrm>
          <a:prstGeom prst="rect">
            <a:avLst/>
          </a:prstGeom>
          <a:noFill/>
        </p:spPr>
        <p:txBody>
          <a:bodyPr wrap="square" rtlCol="0">
            <a:spAutoFit/>
          </a:bodyPr>
          <a:lstStyle/>
          <a:p>
            <a:r>
              <a:rPr lang="en-IN" dirty="0"/>
              <a:t>Count Plot of various categorical data representation.</a:t>
            </a:r>
          </a:p>
        </p:txBody>
      </p:sp>
    </p:spTree>
    <p:extLst>
      <p:ext uri="{BB962C8B-B14F-4D97-AF65-F5344CB8AC3E}">
        <p14:creationId xmlns:p14="http://schemas.microsoft.com/office/powerpoint/2010/main" val="25938958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1375</Words>
  <Application>Microsoft Office PowerPoint</Application>
  <PresentationFormat>On-screen Show (16:9)</PresentationFormat>
  <Paragraphs>125</Paragraphs>
  <Slides>20</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Montserrat</vt:lpstr>
      <vt:lpstr>Source Code Pro</vt:lpstr>
      <vt:lpstr>Wingdings</vt:lpstr>
      <vt:lpstr>Montserrat SemiBold</vt:lpstr>
      <vt:lpstr>Arial</vt:lpstr>
      <vt:lpstr>Simple Light</vt:lpstr>
      <vt:lpstr>3_Beach Day</vt:lpstr>
      <vt:lpstr>PowerPoint Presentation</vt:lpstr>
      <vt:lpstr>PowerPoint Presentation</vt:lpstr>
      <vt:lpstr>Data Exploration (Using Excel) </vt:lpstr>
      <vt:lpstr>Data Exploration (Using Python) </vt:lpstr>
      <vt:lpstr>Data Insights (Using Python) </vt:lpstr>
      <vt:lpstr>Data Insights (Using Python) </vt:lpstr>
      <vt:lpstr>Data insights </vt:lpstr>
      <vt:lpstr>EDA Graphs.</vt:lpstr>
      <vt:lpstr>EDA Graphs.</vt:lpstr>
      <vt:lpstr>Graphical Analysis and conclusion on Data</vt:lpstr>
      <vt:lpstr>Graphical Analysis and conclusion on Data</vt:lpstr>
      <vt:lpstr>Data Cleaning &amp; Pre-Processing Steps.</vt:lpstr>
      <vt:lpstr>Data Cleaning &amp; Pre-Processing Steps(In ML Model).</vt:lpstr>
      <vt:lpstr>Data Cleaning &amp; Pre-Processing Steps(In ML Model).</vt:lpstr>
      <vt:lpstr>ML Modeling</vt:lpstr>
      <vt:lpstr>ML Modeling</vt:lpstr>
      <vt:lpstr>ML Modeling</vt:lpstr>
      <vt:lpstr>Deployment of ML Models using Streamlit.</vt:lpstr>
      <vt:lpstr>Endnotes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dc:creator>
  <cp:keywords>Capstone Project</cp:keywords>
  <cp:lastModifiedBy>Sumit</cp:lastModifiedBy>
  <cp:revision>23</cp:revision>
  <dcterms:modified xsi:type="dcterms:W3CDTF">2024-01-03T11:29:22Z</dcterms:modified>
</cp:coreProperties>
</file>